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79975" cy="42808525"/>
  <p:notesSz cx="10234613" cy="14662150"/>
  <p:defaultTextStyle>
    <a:defPPr>
      <a:defRPr lang="en-US"/>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34">
          <p15:clr>
            <a:srgbClr val="A4A3A4"/>
          </p15:clr>
        </p15:guide>
        <p15:guide id="2" pos="9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4755"/>
    <a:srgbClr val="ACB4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4568"/>
    <p:restoredTop sz="94558"/>
  </p:normalViewPr>
  <p:slideViewPr>
    <p:cSldViewPr snapToGrid="0">
      <p:cViewPr>
        <p:scale>
          <a:sx n="55" d="100"/>
          <a:sy n="55" d="100"/>
        </p:scale>
        <p:origin x="192" y="1368"/>
      </p:cViewPr>
      <p:guideLst>
        <p:guide orient="horz" pos="2634"/>
        <p:guide pos="944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5475" cy="735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797550" y="0"/>
            <a:ext cx="4435475" cy="735013"/>
          </a:xfrm>
          <a:prstGeom prst="rect">
            <a:avLst/>
          </a:prstGeom>
        </p:spPr>
        <p:txBody>
          <a:bodyPr vert="horz" lIns="91440" tIns="45720" rIns="91440" bIns="45720" rtlCol="0"/>
          <a:lstStyle>
            <a:lvl1pPr algn="r">
              <a:defRPr sz="1200"/>
            </a:lvl1pPr>
          </a:lstStyle>
          <a:p>
            <a:fld id="{FF2F6E7D-1D0F-B242-85B8-749FAE1F5BED}" type="datetimeFigureOut">
              <a:rPr lang="en-US" smtClean="0"/>
              <a:t>5/20/19</a:t>
            </a:fld>
            <a:endParaRPr lang="en-US"/>
          </a:p>
        </p:txBody>
      </p:sp>
      <p:sp>
        <p:nvSpPr>
          <p:cNvPr id="4" name="Slide Image Placeholder 3"/>
          <p:cNvSpPr>
            <a:spLocks noGrp="1" noRot="1" noChangeAspect="1"/>
          </p:cNvSpPr>
          <p:nvPr>
            <p:ph type="sldImg" idx="2"/>
          </p:nvPr>
        </p:nvSpPr>
        <p:spPr>
          <a:xfrm>
            <a:off x="3367088" y="1833563"/>
            <a:ext cx="3500437" cy="49482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23938" y="7056438"/>
            <a:ext cx="8186737" cy="57737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927138"/>
            <a:ext cx="4435475" cy="735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797550" y="13927138"/>
            <a:ext cx="4435475" cy="735012"/>
          </a:xfrm>
          <a:prstGeom prst="rect">
            <a:avLst/>
          </a:prstGeom>
        </p:spPr>
        <p:txBody>
          <a:bodyPr vert="horz" lIns="91440" tIns="45720" rIns="91440" bIns="45720" rtlCol="0" anchor="b"/>
          <a:lstStyle>
            <a:lvl1pPr algn="r">
              <a:defRPr sz="1200"/>
            </a:lvl1pPr>
          </a:lstStyle>
          <a:p>
            <a:fld id="{09EA09DC-68D0-CC41-97D3-001D6CD19D36}" type="slidenum">
              <a:rPr lang="en-US" smtClean="0"/>
              <a:t>‹#›</a:t>
            </a:fld>
            <a:endParaRPr lang="en-US"/>
          </a:p>
        </p:txBody>
      </p:sp>
    </p:spTree>
    <p:extLst>
      <p:ext uri="{BB962C8B-B14F-4D97-AF65-F5344CB8AC3E}">
        <p14:creationId xmlns:p14="http://schemas.microsoft.com/office/powerpoint/2010/main" val="236575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EA09DC-68D0-CC41-97D3-001D6CD19D36}" type="slidenum">
              <a:rPr lang="en-US" smtClean="0"/>
              <a:t>1</a:t>
            </a:fld>
            <a:endParaRPr lang="en-US"/>
          </a:p>
        </p:txBody>
      </p:sp>
    </p:spTree>
    <p:extLst>
      <p:ext uri="{BB962C8B-B14F-4D97-AF65-F5344CB8AC3E}">
        <p14:creationId xmlns:p14="http://schemas.microsoft.com/office/powerpoint/2010/main" val="112868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998" y="13298392"/>
            <a:ext cx="25737979" cy="9176087"/>
          </a:xfrm>
        </p:spPr>
        <p:txBody>
          <a:bodyPr/>
          <a:lstStyle/>
          <a:p>
            <a:r>
              <a:rPr lang="en-US"/>
              <a:t>Click to edit Master title style</a:t>
            </a:r>
            <a:endParaRPr lang="en-GB"/>
          </a:p>
        </p:txBody>
      </p:sp>
      <p:sp>
        <p:nvSpPr>
          <p:cNvPr id="3" name="Subtitle 2"/>
          <p:cNvSpPr>
            <a:spLocks noGrp="1"/>
          </p:cNvSpPr>
          <p:nvPr>
            <p:ph type="subTitle" idx="1"/>
          </p:nvPr>
        </p:nvSpPr>
        <p:spPr>
          <a:xfrm>
            <a:off x="4541996" y="24258164"/>
            <a:ext cx="21195983" cy="10939956"/>
          </a:xfrm>
        </p:spPr>
        <p:txBody>
          <a:bodyPr/>
          <a:lstStyle>
            <a:lvl1pPr marL="0" indent="0" algn="ctr">
              <a:buNone/>
              <a:defRPr>
                <a:solidFill>
                  <a:schemeClr val="tx1">
                    <a:tint val="75000"/>
                  </a:schemeClr>
                </a:solidFill>
              </a:defRPr>
            </a:lvl1pPr>
            <a:lvl2pPr marL="2088215" indent="0" algn="ctr">
              <a:buNone/>
              <a:defRPr>
                <a:solidFill>
                  <a:schemeClr val="tx1">
                    <a:tint val="75000"/>
                  </a:schemeClr>
                </a:solidFill>
              </a:defRPr>
            </a:lvl2pPr>
            <a:lvl3pPr marL="4176431" indent="0" algn="ctr">
              <a:buNone/>
              <a:defRPr>
                <a:solidFill>
                  <a:schemeClr val="tx1">
                    <a:tint val="75000"/>
                  </a:schemeClr>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082C0A8-C850-4103-97BB-9E1A2A6ABD55}" type="datetimeFigureOut">
              <a:rPr lang="en-US" smtClean="0"/>
              <a:pPr/>
              <a:t>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C46AFB-B3D7-4A0E-800D-114FD0DD499E}"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082C0A8-C850-4103-97BB-9E1A2A6ABD55}" type="datetimeFigureOut">
              <a:rPr lang="en-US" smtClean="0"/>
              <a:pPr/>
              <a:t>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C46AFB-B3D7-4A0E-800D-114FD0DD499E}"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52982" y="1714329"/>
            <a:ext cx="6812994" cy="3652597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513999" y="1714329"/>
            <a:ext cx="19934317" cy="365259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082C0A8-C850-4103-97BB-9E1A2A6ABD55}" type="datetimeFigureOut">
              <a:rPr lang="en-US" smtClean="0"/>
              <a:pPr/>
              <a:t>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C46AFB-B3D7-4A0E-800D-114FD0DD499E}"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082C0A8-C850-4103-97BB-9E1A2A6ABD55}" type="datetimeFigureOut">
              <a:rPr lang="en-US" smtClean="0"/>
              <a:pPr/>
              <a:t>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C46AFB-B3D7-4A0E-800D-114FD0DD499E}"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909" y="27508444"/>
            <a:ext cx="25737979" cy="8502249"/>
          </a:xfrm>
        </p:spPr>
        <p:txBody>
          <a:bodyPr anchor="t"/>
          <a:lstStyle>
            <a:lvl1pPr algn="l">
              <a:defRPr sz="18300" b="1" cap="all"/>
            </a:lvl1pPr>
          </a:lstStyle>
          <a:p>
            <a:r>
              <a:rPr lang="en-US"/>
              <a:t>Click to edit Master title style</a:t>
            </a:r>
            <a:endParaRPr lang="en-GB"/>
          </a:p>
        </p:txBody>
      </p:sp>
      <p:sp>
        <p:nvSpPr>
          <p:cNvPr id="3" name="Text Placeholder 2"/>
          <p:cNvSpPr>
            <a:spLocks noGrp="1"/>
          </p:cNvSpPr>
          <p:nvPr>
            <p:ph type="body" idx="1"/>
          </p:nvPr>
        </p:nvSpPr>
        <p:spPr>
          <a:xfrm>
            <a:off x="2391909" y="18144082"/>
            <a:ext cx="25737979" cy="9364362"/>
          </a:xfrm>
        </p:spPr>
        <p:txBody>
          <a:bodyPr anchor="b"/>
          <a:lstStyle>
            <a:lvl1pPr marL="0" indent="0">
              <a:buNone/>
              <a:defRPr sz="9100">
                <a:solidFill>
                  <a:schemeClr val="tx1">
                    <a:tint val="75000"/>
                  </a:schemeClr>
                </a:solidFill>
              </a:defRPr>
            </a:lvl1pPr>
            <a:lvl2pPr marL="2088215" indent="0">
              <a:buNone/>
              <a:defRPr sz="8200">
                <a:solidFill>
                  <a:schemeClr val="tx1">
                    <a:tint val="75000"/>
                  </a:schemeClr>
                </a:solidFill>
              </a:defRPr>
            </a:lvl2pPr>
            <a:lvl3pPr marL="4176431" indent="0">
              <a:buNone/>
              <a:defRPr sz="7300">
                <a:solidFill>
                  <a:schemeClr val="tx1">
                    <a:tint val="75000"/>
                  </a:schemeClr>
                </a:solidFill>
              </a:defRPr>
            </a:lvl3pPr>
            <a:lvl4pPr marL="6264646" indent="0">
              <a:buNone/>
              <a:defRPr sz="6400">
                <a:solidFill>
                  <a:schemeClr val="tx1">
                    <a:tint val="75000"/>
                  </a:schemeClr>
                </a:solidFill>
              </a:defRPr>
            </a:lvl4pPr>
            <a:lvl5pPr marL="8352861" indent="0">
              <a:buNone/>
              <a:defRPr sz="6400">
                <a:solidFill>
                  <a:schemeClr val="tx1">
                    <a:tint val="75000"/>
                  </a:schemeClr>
                </a:solidFill>
              </a:defRPr>
            </a:lvl5pPr>
            <a:lvl6pPr marL="10441076" indent="0">
              <a:buNone/>
              <a:defRPr sz="6400">
                <a:solidFill>
                  <a:schemeClr val="tx1">
                    <a:tint val="75000"/>
                  </a:schemeClr>
                </a:solidFill>
              </a:defRPr>
            </a:lvl6pPr>
            <a:lvl7pPr marL="12529292" indent="0">
              <a:buNone/>
              <a:defRPr sz="6400">
                <a:solidFill>
                  <a:schemeClr val="tx1">
                    <a:tint val="75000"/>
                  </a:schemeClr>
                </a:solidFill>
              </a:defRPr>
            </a:lvl7pPr>
            <a:lvl8pPr marL="14617507" indent="0">
              <a:buNone/>
              <a:defRPr sz="6400">
                <a:solidFill>
                  <a:schemeClr val="tx1">
                    <a:tint val="75000"/>
                  </a:schemeClr>
                </a:solidFill>
              </a:defRPr>
            </a:lvl8pPr>
            <a:lvl9pPr marL="16705722"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82C0A8-C850-4103-97BB-9E1A2A6ABD55}" type="datetimeFigureOut">
              <a:rPr lang="en-US" smtClean="0"/>
              <a:pPr/>
              <a:t>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EC46AFB-B3D7-4A0E-800D-114FD0DD499E}"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513999" y="9988659"/>
            <a:ext cx="13373656" cy="28251648"/>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15392320" y="9988659"/>
            <a:ext cx="13373656" cy="28251648"/>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082C0A8-C850-4103-97BB-9E1A2A6ABD55}" type="datetimeFigureOut">
              <a:rPr lang="en-US" smtClean="0"/>
              <a:pPr/>
              <a:t>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EC46AFB-B3D7-4A0E-800D-114FD0DD499E}"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1513999" y="9582375"/>
            <a:ext cx="13378914" cy="3993477"/>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en-US"/>
              <a:t>Click to edit Master text styles</a:t>
            </a:r>
          </a:p>
        </p:txBody>
      </p:sp>
      <p:sp>
        <p:nvSpPr>
          <p:cNvPr id="4" name="Content Placeholder 3"/>
          <p:cNvSpPr>
            <a:spLocks noGrp="1"/>
          </p:cNvSpPr>
          <p:nvPr>
            <p:ph sz="half" idx="2"/>
          </p:nvPr>
        </p:nvSpPr>
        <p:spPr>
          <a:xfrm>
            <a:off x="1513999" y="13575852"/>
            <a:ext cx="13378914"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15381808" y="9582375"/>
            <a:ext cx="13384170" cy="3993477"/>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en-US"/>
              <a:t>Click to edit Master text styles</a:t>
            </a:r>
          </a:p>
        </p:txBody>
      </p:sp>
      <p:sp>
        <p:nvSpPr>
          <p:cNvPr id="6" name="Content Placeholder 5"/>
          <p:cNvSpPr>
            <a:spLocks noGrp="1"/>
          </p:cNvSpPr>
          <p:nvPr>
            <p:ph sz="quarter" idx="4"/>
          </p:nvPr>
        </p:nvSpPr>
        <p:spPr>
          <a:xfrm>
            <a:off x="15381808" y="13575852"/>
            <a:ext cx="13384170"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082C0A8-C850-4103-97BB-9E1A2A6ABD55}" type="datetimeFigureOut">
              <a:rPr lang="en-US" smtClean="0"/>
              <a:pPr/>
              <a:t>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EC46AFB-B3D7-4A0E-800D-114FD0DD499E}"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082C0A8-C850-4103-97BB-9E1A2A6ABD55}" type="datetimeFigureOut">
              <a:rPr lang="en-US" smtClean="0"/>
              <a:pPr/>
              <a:t>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EC46AFB-B3D7-4A0E-800D-114FD0DD499E}"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82C0A8-C850-4103-97BB-9E1A2A6ABD55}" type="datetimeFigureOut">
              <a:rPr lang="en-US" smtClean="0"/>
              <a:pPr/>
              <a:t>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EC46AFB-B3D7-4A0E-800D-114FD0DD499E}"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4000" y="1704413"/>
            <a:ext cx="9961903" cy="7253667"/>
          </a:xfrm>
        </p:spPr>
        <p:txBody>
          <a:bodyPr anchor="b"/>
          <a:lstStyle>
            <a:lvl1pPr algn="l">
              <a:defRPr sz="9100" b="1"/>
            </a:lvl1pPr>
          </a:lstStyle>
          <a:p>
            <a:r>
              <a:rPr lang="en-US"/>
              <a:t>Click to edit Master title style</a:t>
            </a:r>
            <a:endParaRPr lang="en-GB"/>
          </a:p>
        </p:txBody>
      </p:sp>
      <p:sp>
        <p:nvSpPr>
          <p:cNvPr id="3" name="Content Placeholder 2"/>
          <p:cNvSpPr>
            <a:spLocks noGrp="1"/>
          </p:cNvSpPr>
          <p:nvPr>
            <p:ph idx="1"/>
          </p:nvPr>
        </p:nvSpPr>
        <p:spPr>
          <a:xfrm>
            <a:off x="11838629" y="1704417"/>
            <a:ext cx="16927347" cy="36535890"/>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1514000" y="8958084"/>
            <a:ext cx="9961903" cy="29282223"/>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en-US"/>
              <a:t>Click to edit Master text styles</a:t>
            </a:r>
          </a:p>
        </p:txBody>
      </p:sp>
      <p:sp>
        <p:nvSpPr>
          <p:cNvPr id="5" name="Date Placeholder 4"/>
          <p:cNvSpPr>
            <a:spLocks noGrp="1"/>
          </p:cNvSpPr>
          <p:nvPr>
            <p:ph type="dt" sz="half" idx="10"/>
          </p:nvPr>
        </p:nvSpPr>
        <p:spPr/>
        <p:txBody>
          <a:bodyPr/>
          <a:lstStyle/>
          <a:p>
            <a:fld id="{A082C0A8-C850-4103-97BB-9E1A2A6ABD55}" type="datetimeFigureOut">
              <a:rPr lang="en-US" smtClean="0"/>
              <a:pPr/>
              <a:t>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EC46AFB-B3D7-4A0E-800D-114FD0DD499E}"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5087" y="29965968"/>
            <a:ext cx="18167985" cy="3537652"/>
          </a:xfrm>
        </p:spPr>
        <p:txBody>
          <a:bodyPr anchor="b"/>
          <a:lstStyle>
            <a:lvl1pPr algn="l">
              <a:defRPr sz="9100" b="1"/>
            </a:lvl1pPr>
          </a:lstStyle>
          <a:p>
            <a:r>
              <a:rPr lang="en-US"/>
              <a:t>Click to edit Master title style</a:t>
            </a:r>
            <a:endParaRPr lang="en-GB"/>
          </a:p>
        </p:txBody>
      </p:sp>
      <p:sp>
        <p:nvSpPr>
          <p:cNvPr id="3" name="Picture Placeholder 2"/>
          <p:cNvSpPr>
            <a:spLocks noGrp="1"/>
          </p:cNvSpPr>
          <p:nvPr>
            <p:ph type="pic" idx="1"/>
          </p:nvPr>
        </p:nvSpPr>
        <p:spPr>
          <a:xfrm>
            <a:off x="5935087" y="3825021"/>
            <a:ext cx="18167985" cy="25685115"/>
          </a:xfrm>
        </p:spPr>
        <p:txBody>
          <a:bodyPr/>
          <a:lstStyle>
            <a:lvl1pPr marL="0" indent="0">
              <a:buNone/>
              <a:defRPr sz="14600"/>
            </a:lvl1pPr>
            <a:lvl2pPr marL="2088215" indent="0">
              <a:buNone/>
              <a:defRPr sz="12800"/>
            </a:lvl2pPr>
            <a:lvl3pPr marL="4176431" indent="0">
              <a:buNone/>
              <a:defRPr sz="11000"/>
            </a:lvl3pPr>
            <a:lvl4pPr marL="6264646" indent="0">
              <a:buNone/>
              <a:defRPr sz="9100"/>
            </a:lvl4pPr>
            <a:lvl5pPr marL="8352861" indent="0">
              <a:buNone/>
              <a:defRPr sz="9100"/>
            </a:lvl5pPr>
            <a:lvl6pPr marL="10441076" indent="0">
              <a:buNone/>
              <a:defRPr sz="9100"/>
            </a:lvl6pPr>
            <a:lvl7pPr marL="12529292" indent="0">
              <a:buNone/>
              <a:defRPr sz="9100"/>
            </a:lvl7pPr>
            <a:lvl8pPr marL="14617507" indent="0">
              <a:buNone/>
              <a:defRPr sz="9100"/>
            </a:lvl8pPr>
            <a:lvl9pPr marL="16705722" indent="0">
              <a:buNone/>
              <a:defRPr sz="9100"/>
            </a:lvl9pPr>
          </a:lstStyle>
          <a:p>
            <a:endParaRPr lang="en-GB"/>
          </a:p>
        </p:txBody>
      </p:sp>
      <p:sp>
        <p:nvSpPr>
          <p:cNvPr id="4" name="Text Placeholder 3"/>
          <p:cNvSpPr>
            <a:spLocks noGrp="1"/>
          </p:cNvSpPr>
          <p:nvPr>
            <p:ph type="body" sz="half" idx="2"/>
          </p:nvPr>
        </p:nvSpPr>
        <p:spPr>
          <a:xfrm>
            <a:off x="5935087" y="33503620"/>
            <a:ext cx="18167985" cy="5024053"/>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en-US"/>
              <a:t>Click to edit Master text styles</a:t>
            </a:r>
          </a:p>
        </p:txBody>
      </p:sp>
      <p:sp>
        <p:nvSpPr>
          <p:cNvPr id="5" name="Date Placeholder 4"/>
          <p:cNvSpPr>
            <a:spLocks noGrp="1"/>
          </p:cNvSpPr>
          <p:nvPr>
            <p:ph type="dt" sz="half" idx="10"/>
          </p:nvPr>
        </p:nvSpPr>
        <p:spPr/>
        <p:txBody>
          <a:bodyPr/>
          <a:lstStyle/>
          <a:p>
            <a:fld id="{A082C0A8-C850-4103-97BB-9E1A2A6ABD55}" type="datetimeFigureOut">
              <a:rPr lang="en-US" smtClean="0"/>
              <a:pPr/>
              <a:t>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EC46AFB-B3D7-4A0E-800D-114FD0DD499E}"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999" y="1714326"/>
            <a:ext cx="27251978" cy="7134754"/>
          </a:xfrm>
          <a:prstGeom prst="rect">
            <a:avLst/>
          </a:prstGeom>
        </p:spPr>
        <p:txBody>
          <a:bodyPr vert="horz" lIns="417643" tIns="208822" rIns="417643" bIns="208822"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1513999" y="9988659"/>
            <a:ext cx="27251978" cy="28251648"/>
          </a:xfrm>
          <a:prstGeom prst="rect">
            <a:avLst/>
          </a:prstGeom>
        </p:spPr>
        <p:txBody>
          <a:bodyPr vert="horz" lIns="417643" tIns="208822" rIns="417643" bIns="2088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1513999" y="39677164"/>
            <a:ext cx="7065328" cy="2279158"/>
          </a:xfrm>
          <a:prstGeom prst="rect">
            <a:avLst/>
          </a:prstGeom>
        </p:spPr>
        <p:txBody>
          <a:bodyPr vert="horz" lIns="417643" tIns="208822" rIns="417643" bIns="208822" rtlCol="0" anchor="ctr"/>
          <a:lstStyle>
            <a:lvl1pPr algn="l">
              <a:defRPr sz="5500">
                <a:solidFill>
                  <a:schemeClr val="tx1">
                    <a:tint val="75000"/>
                  </a:schemeClr>
                </a:solidFill>
              </a:defRPr>
            </a:lvl1pPr>
          </a:lstStyle>
          <a:p>
            <a:fld id="{A082C0A8-C850-4103-97BB-9E1A2A6ABD55}" type="datetimeFigureOut">
              <a:rPr lang="en-US" smtClean="0"/>
              <a:pPr/>
              <a:t>5/20/19</a:t>
            </a:fld>
            <a:endParaRPr lang="en-GB"/>
          </a:p>
        </p:txBody>
      </p:sp>
      <p:sp>
        <p:nvSpPr>
          <p:cNvPr id="5" name="Footer Placeholder 4"/>
          <p:cNvSpPr>
            <a:spLocks noGrp="1"/>
          </p:cNvSpPr>
          <p:nvPr>
            <p:ph type="ftr" sz="quarter" idx="3"/>
          </p:nvPr>
        </p:nvSpPr>
        <p:spPr>
          <a:xfrm>
            <a:off x="10345658" y="39677164"/>
            <a:ext cx="9588659" cy="2279158"/>
          </a:xfrm>
          <a:prstGeom prst="rect">
            <a:avLst/>
          </a:prstGeom>
        </p:spPr>
        <p:txBody>
          <a:bodyPr vert="horz" lIns="417643" tIns="208822" rIns="417643" bIns="208822" rtlCol="0" anchor="ctr"/>
          <a:lstStyle>
            <a:lvl1pPr algn="ctr">
              <a:defRPr sz="55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700649" y="39677164"/>
            <a:ext cx="7065328" cy="2279158"/>
          </a:xfrm>
          <a:prstGeom prst="rect">
            <a:avLst/>
          </a:prstGeom>
        </p:spPr>
        <p:txBody>
          <a:bodyPr vert="horz" lIns="417643" tIns="208822" rIns="417643" bIns="208822" rtlCol="0" anchor="ctr"/>
          <a:lstStyle>
            <a:lvl1pPr algn="r">
              <a:defRPr sz="5500">
                <a:solidFill>
                  <a:schemeClr val="tx1">
                    <a:tint val="75000"/>
                  </a:schemeClr>
                </a:solidFill>
              </a:defRPr>
            </a:lvl1pPr>
          </a:lstStyle>
          <a:p>
            <a:fld id="{5EC46AFB-B3D7-4A0E-800D-114FD0DD499E}"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6431" rtl="0" eaLnBrk="1" latinLnBrk="0" hangingPunct="1">
        <a:spcBef>
          <a:spcPct val="0"/>
        </a:spcBef>
        <a:buNone/>
        <a:defRPr sz="20100" kern="1200">
          <a:solidFill>
            <a:schemeClr val="tx1"/>
          </a:solidFill>
          <a:latin typeface="+mj-lt"/>
          <a:ea typeface="+mj-ea"/>
          <a:cs typeface="+mj-cs"/>
        </a:defRPr>
      </a:lvl1pPr>
    </p:titleStyle>
    <p:bodyStyle>
      <a:lvl1pPr marL="1566161" indent="-1566161" algn="l" defTabSz="4176431" rtl="0" eaLnBrk="1" latinLnBrk="0" hangingPunct="1">
        <a:spcBef>
          <a:spcPct val="20000"/>
        </a:spcBef>
        <a:buFont typeface="Arial" pitchFamily="34" charset="0"/>
        <a:buChar char="•"/>
        <a:defRPr sz="14600" kern="1200">
          <a:solidFill>
            <a:schemeClr val="tx1"/>
          </a:solidFill>
          <a:latin typeface="+mn-lt"/>
          <a:ea typeface="+mn-ea"/>
          <a:cs typeface="+mn-cs"/>
        </a:defRPr>
      </a:lvl1pPr>
      <a:lvl2pPr marL="3393350" indent="-1305135" algn="l" defTabSz="4176431"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20538" indent="-1044108" algn="l" defTabSz="4176431"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8753"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696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en-US"/>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tiff"/><Relationship Id="rId3" Type="http://schemas.openxmlformats.org/officeDocument/2006/relationships/image" Target="../media/image1.png"/><Relationship Id="rId21" Type="http://schemas.openxmlformats.org/officeDocument/2006/relationships/image" Target="../media/image19.tiff"/><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tif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g"/><Relationship Id="rId5" Type="http://schemas.openxmlformats.org/officeDocument/2006/relationships/image" Target="../media/image3.jpeg"/><Relationship Id="rId15" Type="http://schemas.openxmlformats.org/officeDocument/2006/relationships/image" Target="../media/image13.jpg"/><Relationship Id="rId23" Type="http://schemas.openxmlformats.org/officeDocument/2006/relationships/image" Target="../media/image21.jpg"/><Relationship Id="rId10" Type="http://schemas.openxmlformats.org/officeDocument/2006/relationships/image" Target="../media/image8.png"/><Relationship Id="rId19" Type="http://schemas.openxmlformats.org/officeDocument/2006/relationships/image" Target="../media/image17.tiff"/><Relationship Id="rId4" Type="http://schemas.openxmlformats.org/officeDocument/2006/relationships/image" Target="../media/image2.emf"/><Relationship Id="rId9" Type="http://schemas.openxmlformats.org/officeDocument/2006/relationships/image" Target="../media/image7.jpg"/><Relationship Id="rId14" Type="http://schemas.openxmlformats.org/officeDocument/2006/relationships/image" Target="../media/image12.jpg"/><Relationship Id="rId22"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accent5">
                <a:lumMod val="75000"/>
              </a:schemeClr>
            </a:gs>
          </a:gsLst>
          <a:lin ang="16200000" scaled="0"/>
          <a:tileRect/>
        </a:gradFill>
        <a:effectLst/>
      </p:bgPr>
    </p:bg>
    <p:spTree>
      <p:nvGrpSpPr>
        <p:cNvPr id="1" name=""/>
        <p:cNvGrpSpPr/>
        <p:nvPr/>
      </p:nvGrpSpPr>
      <p:grpSpPr>
        <a:xfrm>
          <a:off x="0" y="0"/>
          <a:ext cx="0" cy="0"/>
          <a:chOff x="0" y="0"/>
          <a:chExt cx="0" cy="0"/>
        </a:xfrm>
      </p:grpSpPr>
      <p:sp>
        <p:nvSpPr>
          <p:cNvPr id="148" name="Rectangle 147"/>
          <p:cNvSpPr/>
          <p:nvPr/>
        </p:nvSpPr>
        <p:spPr>
          <a:xfrm>
            <a:off x="15299685" y="12349874"/>
            <a:ext cx="14276020" cy="128827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15299685" y="5473563"/>
            <a:ext cx="14282393" cy="6570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672003" y="3911320"/>
            <a:ext cx="28919281" cy="10599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Times New Roman"/>
              <a:cs typeface="Times New Roman"/>
            </a:endParaRPr>
          </a:p>
        </p:txBody>
      </p:sp>
      <p:grpSp>
        <p:nvGrpSpPr>
          <p:cNvPr id="18" name="Group 17"/>
          <p:cNvGrpSpPr/>
          <p:nvPr/>
        </p:nvGrpSpPr>
        <p:grpSpPr>
          <a:xfrm>
            <a:off x="-781703" y="-3586709"/>
            <a:ext cx="34253541" cy="6859539"/>
            <a:chOff x="-1556955" y="-1603082"/>
            <a:chExt cx="34253541" cy="6859539"/>
          </a:xfrm>
        </p:grpSpPr>
        <p:pic>
          <p:nvPicPr>
            <p:cNvPr id="96" name="Picture 95" descr="music_dia_divider_page_white.png"/>
            <p:cNvPicPr>
              <a:picLocks noChangeAspect="1"/>
            </p:cNvPicPr>
            <p:nvPr/>
          </p:nvPicPr>
          <p:blipFill rotWithShape="1">
            <a:blip r:embed="rId3" cstate="email">
              <a:alphaModFix amt="30000"/>
              <a:extLst>
                <a:ext uri="{28A0092B-C50C-407E-A947-70E740481C1C}">
                  <a14:useLocalDpi xmlns:a14="http://schemas.microsoft.com/office/drawing/2010/main"/>
                </a:ext>
              </a:extLst>
            </a:blip>
            <a:srcRect l="994" t="115" r="5295" b="-115"/>
            <a:stretch/>
          </p:blipFill>
          <p:spPr>
            <a:xfrm>
              <a:off x="15569431" y="-1603082"/>
              <a:ext cx="8567811" cy="6858000"/>
            </a:xfrm>
            <a:prstGeom prst="rect">
              <a:avLst/>
            </a:prstGeom>
          </p:spPr>
        </p:pic>
        <p:pic>
          <p:nvPicPr>
            <p:cNvPr id="102" name="Picture 101" descr="music_dia_divider_page_white.png"/>
            <p:cNvPicPr>
              <a:picLocks noChangeAspect="1"/>
            </p:cNvPicPr>
            <p:nvPr/>
          </p:nvPicPr>
          <p:blipFill rotWithShape="1">
            <a:blip r:embed="rId3" cstate="email">
              <a:alphaModFix amt="30000"/>
              <a:extLst>
                <a:ext uri="{28A0092B-C50C-407E-A947-70E740481C1C}">
                  <a14:useLocalDpi xmlns:a14="http://schemas.microsoft.com/office/drawing/2010/main"/>
                </a:ext>
              </a:extLst>
            </a:blip>
            <a:srcRect l="994" t="115" r="5295" b="-115"/>
            <a:stretch/>
          </p:blipFill>
          <p:spPr>
            <a:xfrm>
              <a:off x="24128775" y="-1603082"/>
              <a:ext cx="8567811" cy="6858000"/>
            </a:xfrm>
            <a:prstGeom prst="rect">
              <a:avLst/>
            </a:prstGeom>
          </p:spPr>
        </p:pic>
        <p:pic>
          <p:nvPicPr>
            <p:cNvPr id="115" name="Picture 114" descr="music_dia_divider_page_white.png"/>
            <p:cNvPicPr>
              <a:picLocks noChangeAspect="1"/>
            </p:cNvPicPr>
            <p:nvPr/>
          </p:nvPicPr>
          <p:blipFill rotWithShape="1">
            <a:blip r:embed="rId3" cstate="email">
              <a:alphaModFix amt="30000"/>
              <a:extLst>
                <a:ext uri="{28A0092B-C50C-407E-A947-70E740481C1C}">
                  <a14:useLocalDpi xmlns:a14="http://schemas.microsoft.com/office/drawing/2010/main"/>
                </a:ext>
              </a:extLst>
            </a:blip>
            <a:srcRect l="994" t="115" r="5295" b="-115"/>
            <a:stretch/>
          </p:blipFill>
          <p:spPr>
            <a:xfrm>
              <a:off x="-1556955" y="-1601543"/>
              <a:ext cx="8567811" cy="6858000"/>
            </a:xfrm>
            <a:prstGeom prst="rect">
              <a:avLst/>
            </a:prstGeom>
          </p:spPr>
        </p:pic>
        <p:pic>
          <p:nvPicPr>
            <p:cNvPr id="116" name="Picture 115" descr="music_dia_divider_page_white.png"/>
            <p:cNvPicPr>
              <a:picLocks noChangeAspect="1"/>
            </p:cNvPicPr>
            <p:nvPr/>
          </p:nvPicPr>
          <p:blipFill rotWithShape="1">
            <a:blip r:embed="rId3" cstate="email">
              <a:alphaModFix amt="30000"/>
              <a:extLst>
                <a:ext uri="{28A0092B-C50C-407E-A947-70E740481C1C}">
                  <a14:useLocalDpi xmlns:a14="http://schemas.microsoft.com/office/drawing/2010/main"/>
                </a:ext>
              </a:extLst>
            </a:blip>
            <a:srcRect l="994" t="115" r="5295" b="-115"/>
            <a:stretch/>
          </p:blipFill>
          <p:spPr>
            <a:xfrm>
              <a:off x="7002389" y="-1601543"/>
              <a:ext cx="8567811" cy="6858000"/>
            </a:xfrm>
            <a:prstGeom prst="rect">
              <a:avLst/>
            </a:prstGeom>
          </p:spPr>
        </p:pic>
      </p:grpSp>
      <p:sp>
        <p:nvSpPr>
          <p:cNvPr id="1074" name="Rectangle 50"/>
          <p:cNvSpPr>
            <a:spLocks noChangeArrowheads="1"/>
          </p:cNvSpPr>
          <p:nvPr/>
        </p:nvSpPr>
        <p:spPr bwMode="auto">
          <a:xfrm>
            <a:off x="0" y="0"/>
            <a:ext cx="30279975"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13" name="TextBox 212"/>
          <p:cNvSpPr txBox="1"/>
          <p:nvPr/>
        </p:nvSpPr>
        <p:spPr>
          <a:xfrm>
            <a:off x="572936" y="40216617"/>
            <a:ext cx="16052023" cy="2431435"/>
          </a:xfrm>
          <a:prstGeom prst="rect">
            <a:avLst/>
          </a:prstGeom>
          <a:noFill/>
        </p:spPr>
        <p:txBody>
          <a:bodyPr wrap="none" rtlCol="0">
            <a:spAutoFit/>
          </a:bodyPr>
          <a:lstStyle/>
          <a:p>
            <a:r>
              <a:rPr lang="en-GB" sz="3600" dirty="0">
                <a:solidFill>
                  <a:schemeClr val="bg1"/>
                </a:solidFill>
                <a:cs typeface="Times New Roman" pitchFamily="18" charset="0"/>
              </a:rPr>
              <a:t> *   </a:t>
            </a:r>
            <a:r>
              <a:rPr lang="en-GB" sz="3600" dirty="0" err="1">
                <a:solidFill>
                  <a:schemeClr val="bg1"/>
                </a:solidFill>
                <a:cs typeface="Times New Roman" pitchFamily="18" charset="0"/>
              </a:rPr>
              <a:t>stewart.boogert@rhul.ac.uk</a:t>
            </a:r>
            <a:endParaRPr lang="en-GB" sz="3600" dirty="0">
              <a:solidFill>
                <a:schemeClr val="bg1"/>
              </a:solidFill>
              <a:cs typeface="Times New Roman" pitchFamily="18" charset="0"/>
            </a:endParaRPr>
          </a:p>
          <a:p>
            <a:r>
              <a:rPr lang="en-GB" sz="3200" dirty="0">
                <a:solidFill>
                  <a:schemeClr val="bg1"/>
                </a:solidFill>
                <a:cs typeface="Times New Roman" pitchFamily="18" charset="0"/>
              </a:rPr>
              <a:t>(1) John Adams Institute at Royal Holloway, University of London, Egham, Surrey, TW20 0EX, UK</a:t>
            </a:r>
          </a:p>
          <a:p>
            <a:r>
              <a:rPr lang="en-GB" sz="2400" dirty="0">
                <a:solidFill>
                  <a:schemeClr val="bg1"/>
                </a:solidFill>
              </a:rPr>
              <a:t>Work supported by Science and Technology Research council grant </a:t>
            </a:r>
          </a:p>
          <a:p>
            <a:r>
              <a:rPr lang="en-GB" sz="2400" dirty="0">
                <a:solidFill>
                  <a:schemeClr val="bg1"/>
                </a:solidFill>
              </a:rPr>
              <a:t>“The John Adams Institute for Accelerator Science” ST/P00203X/1, ST/N001583/1</a:t>
            </a:r>
          </a:p>
          <a:p>
            <a:endParaRPr lang="en-GB" sz="3600" dirty="0">
              <a:solidFill>
                <a:schemeClr val="bg1"/>
              </a:solidFill>
              <a:cs typeface="Times New Roman" pitchFamily="18" charset="0"/>
            </a:endParaRPr>
          </a:p>
        </p:txBody>
      </p:sp>
      <p:grpSp>
        <p:nvGrpSpPr>
          <p:cNvPr id="28" name="Group 27"/>
          <p:cNvGrpSpPr/>
          <p:nvPr/>
        </p:nvGrpSpPr>
        <p:grpSpPr>
          <a:xfrm>
            <a:off x="0" y="343350"/>
            <a:ext cx="30279975" cy="2566642"/>
            <a:chOff x="-3193095" y="419895"/>
            <a:chExt cx="35414327" cy="2566642"/>
          </a:xfrm>
        </p:grpSpPr>
        <p:sp>
          <p:nvSpPr>
            <p:cNvPr id="94" name="Rectangle 93"/>
            <p:cNvSpPr/>
            <p:nvPr/>
          </p:nvSpPr>
          <p:spPr>
            <a:xfrm>
              <a:off x="-3193095" y="419895"/>
              <a:ext cx="35414327" cy="2562694"/>
            </a:xfrm>
            <a:prstGeom prst="rect">
              <a:avLst/>
            </a:prstGeom>
            <a:solidFill>
              <a:srgbClr val="202A3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 lastClr="FFFFFF"/>
                </a:solidFill>
                <a:effectLst/>
                <a:uLnTx/>
                <a:uFillTx/>
                <a:latin typeface="corbel"/>
                <a:ea typeface="+mn-ea"/>
                <a:cs typeface="+mn-cs"/>
              </a:endParaRPr>
            </a:p>
          </p:txBody>
        </p:sp>
        <p:pic>
          <p:nvPicPr>
            <p:cNvPr id="8" name="Picture 7" descr="EPS_print_logo_larg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34104" y="514228"/>
              <a:ext cx="4922929" cy="2472309"/>
            </a:xfrm>
            <a:prstGeom prst="rect">
              <a:avLst/>
            </a:prstGeom>
          </p:spPr>
        </p:pic>
      </p:grpSp>
      <p:sp>
        <p:nvSpPr>
          <p:cNvPr id="5" name="Rectangle 4"/>
          <p:cNvSpPr/>
          <p:nvPr/>
        </p:nvSpPr>
        <p:spPr>
          <a:xfrm>
            <a:off x="60960" y="679229"/>
            <a:ext cx="25248562" cy="1938992"/>
          </a:xfrm>
          <a:prstGeom prst="rect">
            <a:avLst/>
          </a:prstGeom>
        </p:spPr>
        <p:txBody>
          <a:bodyPr wrap="square">
            <a:spAutoFit/>
          </a:bodyPr>
          <a:lstStyle/>
          <a:p>
            <a:r>
              <a:rPr lang="en-GB" sz="6000" dirty="0">
                <a:solidFill>
                  <a:schemeClr val="bg1"/>
                </a:solidFill>
              </a:rPr>
              <a:t>PYG4OMETRY : A TOOL TO CREATE GEOMETRIES FOR GEANT4, BDSIM, G4BEAMLINE AND FLUKA FOR PARTICLE LOSS AND ENERGY DEPOSIT STUDIES</a:t>
            </a:r>
            <a:endParaRPr lang="en-US" sz="6000" dirty="0">
              <a:solidFill>
                <a:schemeClr val="bg1"/>
              </a:solidFill>
            </a:endParaRPr>
          </a:p>
        </p:txBody>
      </p:sp>
      <p:sp>
        <p:nvSpPr>
          <p:cNvPr id="231" name="TextBox 230"/>
          <p:cNvSpPr txBox="1"/>
          <p:nvPr/>
        </p:nvSpPr>
        <p:spPr>
          <a:xfrm>
            <a:off x="927335" y="4055419"/>
            <a:ext cx="18587845" cy="707886"/>
          </a:xfrm>
          <a:prstGeom prst="rect">
            <a:avLst/>
          </a:prstGeom>
          <a:noFill/>
        </p:spPr>
        <p:txBody>
          <a:bodyPr wrap="none" rtlCol="0">
            <a:spAutoFit/>
          </a:bodyPr>
          <a:lstStyle/>
          <a:p>
            <a:r>
              <a:rPr lang="en-US" sz="4000" b="1" u="sng" dirty="0"/>
              <a:t>S. T. Boogert</a:t>
            </a:r>
            <a:r>
              <a:rPr lang="en-US" sz="4000" dirty="0"/>
              <a:t>, A. Abramov, J. Albrecht, G. L. D'Alessandro, L. </a:t>
            </a:r>
            <a:r>
              <a:rPr lang="en-US" sz="4000" dirty="0" err="1"/>
              <a:t>Nevay</a:t>
            </a:r>
            <a:r>
              <a:rPr lang="en-US" sz="4000" dirty="0"/>
              <a:t>,  W.  Shields, S. Walker</a:t>
            </a:r>
            <a:endParaRPr lang="en-US" sz="4000" baseline="30000" dirty="0"/>
          </a:p>
        </p:txBody>
      </p:sp>
      <p:pic>
        <p:nvPicPr>
          <p:cNvPr id="2" name="Picture 1" descr="JAI-logo-on-white-1-lin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07182" y="40352525"/>
            <a:ext cx="5914232" cy="1700342"/>
          </a:xfrm>
          <a:prstGeom prst="rect">
            <a:avLst/>
          </a:prstGeom>
        </p:spPr>
      </p:pic>
      <p:sp>
        <p:nvSpPr>
          <p:cNvPr id="156" name="TextBox 155"/>
          <p:cNvSpPr txBox="1"/>
          <p:nvPr/>
        </p:nvSpPr>
        <p:spPr>
          <a:xfrm>
            <a:off x="21308405" y="6451143"/>
            <a:ext cx="8021466" cy="2062103"/>
          </a:xfrm>
          <a:prstGeom prst="rect">
            <a:avLst/>
          </a:prstGeom>
          <a:noFill/>
        </p:spPr>
        <p:txBody>
          <a:bodyPr wrap="square" rtlCol="0">
            <a:spAutoFit/>
          </a:bodyPr>
          <a:lstStyle/>
          <a:p>
            <a:pPr algn="just"/>
            <a:r>
              <a:rPr lang="en-US" sz="3200" dirty="0"/>
              <a:t>STL file format describes a raw unstructured triangulated surface mesh, where the surface normal is defined by the ordering of the vertices.</a:t>
            </a:r>
          </a:p>
        </p:txBody>
      </p:sp>
      <p:sp>
        <p:nvSpPr>
          <p:cNvPr id="173" name="TextBox 172"/>
          <p:cNvSpPr txBox="1"/>
          <p:nvPr/>
        </p:nvSpPr>
        <p:spPr>
          <a:xfrm>
            <a:off x="27210960" y="41724510"/>
            <a:ext cx="2193742" cy="646331"/>
          </a:xfrm>
          <a:prstGeom prst="rect">
            <a:avLst/>
          </a:prstGeom>
          <a:noFill/>
        </p:spPr>
        <p:txBody>
          <a:bodyPr wrap="none" rtlCol="0">
            <a:spAutoFit/>
          </a:bodyPr>
          <a:lstStyle/>
          <a:p>
            <a:pPr algn="r"/>
            <a:r>
              <a:rPr lang="en-GB" sz="3600" dirty="0">
                <a:solidFill>
                  <a:schemeClr val="bg1"/>
                </a:solidFill>
                <a:cs typeface="Times New Roman" pitchFamily="18" charset="0"/>
              </a:rPr>
              <a:t>WEPTS054</a:t>
            </a:r>
          </a:p>
        </p:txBody>
      </p:sp>
      <p:sp>
        <p:nvSpPr>
          <p:cNvPr id="120" name="Rectangle 119"/>
          <p:cNvSpPr/>
          <p:nvPr/>
        </p:nvSpPr>
        <p:spPr>
          <a:xfrm>
            <a:off x="724855" y="5473563"/>
            <a:ext cx="14250985" cy="8381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25" name="TextBox 124"/>
          <p:cNvSpPr txBox="1"/>
          <p:nvPr/>
        </p:nvSpPr>
        <p:spPr>
          <a:xfrm>
            <a:off x="1015657" y="6994116"/>
            <a:ext cx="13425277" cy="2062103"/>
          </a:xfrm>
          <a:prstGeom prst="rect">
            <a:avLst/>
          </a:prstGeom>
          <a:noFill/>
        </p:spPr>
        <p:txBody>
          <a:bodyPr wrap="square" rtlCol="0">
            <a:spAutoFit/>
          </a:bodyPr>
          <a:lstStyle/>
          <a:p>
            <a:pPr marL="457200" indent="-457200" algn="just">
              <a:buFont typeface="Arial"/>
              <a:buChar char="•"/>
            </a:pPr>
            <a:r>
              <a:rPr lang="en-US" sz="3200" dirty="0"/>
              <a:t>Simulate beam loss and detector backgrounds</a:t>
            </a:r>
          </a:p>
          <a:p>
            <a:pPr marL="457200" indent="-457200" algn="just">
              <a:buFont typeface="Arial"/>
              <a:buChar char="•"/>
            </a:pPr>
            <a:r>
              <a:rPr lang="en-US" sz="3200" dirty="0"/>
              <a:t>Python tools to convert from MADX, MAD8 &amp; Transport</a:t>
            </a:r>
          </a:p>
          <a:p>
            <a:pPr marL="457200" indent="-457200" algn="just">
              <a:buFont typeface="Arial"/>
              <a:buChar char="•"/>
            </a:pPr>
            <a:r>
              <a:rPr lang="en-US" sz="3200" dirty="0"/>
              <a:t>Track primaries and </a:t>
            </a:r>
            <a:r>
              <a:rPr lang="en-US" sz="3200" dirty="0" err="1"/>
              <a:t>secondaries</a:t>
            </a:r>
            <a:endParaRPr lang="en-US" sz="3200" dirty="0"/>
          </a:p>
          <a:p>
            <a:pPr marL="457200" indent="-457200" algn="just">
              <a:buFont typeface="Arial"/>
              <a:buChar char="•"/>
            </a:pPr>
            <a:r>
              <a:rPr lang="en-US" sz="3200" dirty="0"/>
              <a:t>Full range of physics processes from Geant4</a:t>
            </a:r>
          </a:p>
        </p:txBody>
      </p:sp>
      <p:pic>
        <p:nvPicPr>
          <p:cNvPr id="234" name="Picture 233" descr="Screen Shot 2014-03-11 at 22.59.1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8796" y="6929534"/>
            <a:ext cx="3536868" cy="3264250"/>
          </a:xfrm>
          <a:prstGeom prst="rect">
            <a:avLst/>
          </a:prstGeom>
        </p:spPr>
      </p:pic>
      <p:sp>
        <p:nvSpPr>
          <p:cNvPr id="232" name="TextBox 231"/>
          <p:cNvSpPr txBox="1"/>
          <p:nvPr/>
        </p:nvSpPr>
        <p:spPr>
          <a:xfrm>
            <a:off x="4639399" y="5630642"/>
            <a:ext cx="6123664" cy="769441"/>
          </a:xfrm>
          <a:prstGeom prst="rect">
            <a:avLst/>
          </a:prstGeom>
          <a:noFill/>
        </p:spPr>
        <p:txBody>
          <a:bodyPr wrap="none" rtlCol="0">
            <a:spAutoFit/>
          </a:bodyPr>
          <a:lstStyle/>
          <a:p>
            <a:r>
              <a:rPr lang="en-US" sz="4400" dirty="0" err="1"/>
              <a:t>www.pp.rhul.ac.uk</a:t>
            </a:r>
            <a:r>
              <a:rPr lang="en-US" sz="4400" dirty="0"/>
              <a:t>/</a:t>
            </a:r>
            <a:r>
              <a:rPr lang="en-US" sz="4400" dirty="0" err="1"/>
              <a:t>bdsim</a:t>
            </a:r>
            <a:endParaRPr lang="en-US" sz="4400" dirty="0"/>
          </a:p>
        </p:txBody>
      </p:sp>
      <p:sp>
        <p:nvSpPr>
          <p:cNvPr id="126" name="TextBox 125"/>
          <p:cNvSpPr txBox="1"/>
          <p:nvPr/>
        </p:nvSpPr>
        <p:spPr>
          <a:xfrm>
            <a:off x="11603614" y="10106675"/>
            <a:ext cx="2678044" cy="400110"/>
          </a:xfrm>
          <a:prstGeom prst="rect">
            <a:avLst/>
          </a:prstGeom>
          <a:noFill/>
        </p:spPr>
        <p:txBody>
          <a:bodyPr wrap="square" rtlCol="0">
            <a:spAutoFit/>
          </a:bodyPr>
          <a:lstStyle/>
          <a:p>
            <a:pPr algn="just"/>
            <a:r>
              <a:rPr lang="en-US" sz="2000" dirty="0"/>
              <a:t>Example input file.</a:t>
            </a:r>
          </a:p>
        </p:txBody>
      </p:sp>
      <p:sp>
        <p:nvSpPr>
          <p:cNvPr id="80" name="TextBox 79"/>
          <p:cNvSpPr txBox="1"/>
          <p:nvPr/>
        </p:nvSpPr>
        <p:spPr>
          <a:xfrm>
            <a:off x="15389292" y="5477166"/>
            <a:ext cx="10315634" cy="923330"/>
          </a:xfrm>
          <a:prstGeom prst="rect">
            <a:avLst/>
          </a:prstGeom>
          <a:noFill/>
        </p:spPr>
        <p:txBody>
          <a:bodyPr wrap="square" rtlCol="0">
            <a:spAutoFit/>
          </a:bodyPr>
          <a:lstStyle/>
          <a:p>
            <a:r>
              <a:rPr lang="en-GB" sz="5400" dirty="0">
                <a:latin typeface="+mj-lt"/>
                <a:cs typeface="Times New Roman" pitchFamily="18" charset="0"/>
              </a:rPr>
              <a:t>STL geometry loading</a:t>
            </a:r>
          </a:p>
        </p:txBody>
      </p:sp>
      <p:sp>
        <p:nvSpPr>
          <p:cNvPr id="88" name="Rectangle 87"/>
          <p:cNvSpPr/>
          <p:nvPr/>
        </p:nvSpPr>
        <p:spPr>
          <a:xfrm>
            <a:off x="722360" y="21576303"/>
            <a:ext cx="14250985" cy="18269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81" name="TextBox 80"/>
          <p:cNvSpPr txBox="1"/>
          <p:nvPr/>
        </p:nvSpPr>
        <p:spPr>
          <a:xfrm>
            <a:off x="797370" y="21643504"/>
            <a:ext cx="10026784" cy="923330"/>
          </a:xfrm>
          <a:prstGeom prst="rect">
            <a:avLst/>
          </a:prstGeom>
          <a:noFill/>
        </p:spPr>
        <p:txBody>
          <a:bodyPr wrap="square" rtlCol="0">
            <a:spAutoFit/>
          </a:bodyPr>
          <a:lstStyle/>
          <a:p>
            <a:r>
              <a:rPr lang="en-GB" sz="5400" dirty="0">
                <a:latin typeface="+mj-lt"/>
                <a:cs typeface="Times New Roman" pitchFamily="18" charset="0"/>
              </a:rPr>
              <a:t>Python geometry definition</a:t>
            </a:r>
          </a:p>
        </p:txBody>
      </p:sp>
      <p:sp>
        <p:nvSpPr>
          <p:cNvPr id="85" name="TextBox 84"/>
          <p:cNvSpPr txBox="1"/>
          <p:nvPr/>
        </p:nvSpPr>
        <p:spPr>
          <a:xfrm>
            <a:off x="15351192" y="12413854"/>
            <a:ext cx="9095093" cy="923330"/>
          </a:xfrm>
          <a:prstGeom prst="rect">
            <a:avLst/>
          </a:prstGeom>
          <a:noFill/>
        </p:spPr>
        <p:txBody>
          <a:bodyPr wrap="square" rtlCol="0">
            <a:spAutoFit/>
          </a:bodyPr>
          <a:lstStyle/>
          <a:p>
            <a:r>
              <a:rPr lang="en-GB" sz="5400" dirty="0" err="1">
                <a:latin typeface="+mj-lt"/>
                <a:cs typeface="Times New Roman" pitchFamily="18" charset="0"/>
              </a:rPr>
              <a:t>Freecad</a:t>
            </a:r>
            <a:r>
              <a:rPr lang="en-GB" sz="5400" dirty="0">
                <a:latin typeface="+mj-lt"/>
                <a:cs typeface="Times New Roman" pitchFamily="18" charset="0"/>
              </a:rPr>
              <a:t> geometry loading</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9396" y="9029186"/>
            <a:ext cx="6332767" cy="4157561"/>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98947" y="10656453"/>
            <a:ext cx="5424162" cy="2378063"/>
          </a:xfrm>
          <a:prstGeom prst="rect">
            <a:avLst/>
          </a:prstGeom>
        </p:spPr>
      </p:pic>
      <p:sp>
        <p:nvSpPr>
          <p:cNvPr id="137" name="TextBox 136"/>
          <p:cNvSpPr txBox="1"/>
          <p:nvPr/>
        </p:nvSpPr>
        <p:spPr>
          <a:xfrm>
            <a:off x="8927490" y="13189814"/>
            <a:ext cx="5447150" cy="461665"/>
          </a:xfrm>
          <a:prstGeom prst="rect">
            <a:avLst/>
          </a:prstGeom>
          <a:noFill/>
        </p:spPr>
        <p:txBody>
          <a:bodyPr wrap="square" rtlCol="0">
            <a:spAutoFit/>
          </a:bodyPr>
          <a:lstStyle/>
          <a:p>
            <a:pPr algn="just"/>
            <a:r>
              <a:rPr lang="en-US" sz="2400" dirty="0"/>
              <a:t>Example dipole and </a:t>
            </a:r>
            <a:r>
              <a:rPr lang="en-US" sz="2400" dirty="0" err="1"/>
              <a:t>sextupole</a:t>
            </a:r>
            <a:r>
              <a:rPr lang="en-US" sz="2400" dirty="0"/>
              <a:t> geometry.</a:t>
            </a:r>
          </a:p>
        </p:txBody>
      </p:sp>
      <p:sp>
        <p:nvSpPr>
          <p:cNvPr id="141" name="TextBox 140"/>
          <p:cNvSpPr txBox="1"/>
          <p:nvPr/>
        </p:nvSpPr>
        <p:spPr>
          <a:xfrm>
            <a:off x="662281" y="13194571"/>
            <a:ext cx="8018771" cy="461665"/>
          </a:xfrm>
          <a:prstGeom prst="rect">
            <a:avLst/>
          </a:prstGeom>
          <a:noFill/>
        </p:spPr>
        <p:txBody>
          <a:bodyPr wrap="square" rtlCol="0">
            <a:spAutoFit/>
          </a:bodyPr>
          <a:lstStyle/>
          <a:p>
            <a:pPr algn="ctr"/>
            <a:r>
              <a:rPr lang="en-US" sz="2400" dirty="0"/>
              <a:t>BDSIM interactive Qt viewer showing lattice and secondaries.</a:t>
            </a:r>
          </a:p>
        </p:txBody>
      </p:sp>
      <p:sp>
        <p:nvSpPr>
          <p:cNvPr id="134" name="TextBox 133"/>
          <p:cNvSpPr txBox="1"/>
          <p:nvPr/>
        </p:nvSpPr>
        <p:spPr>
          <a:xfrm>
            <a:off x="966482" y="22593041"/>
            <a:ext cx="11905621" cy="1077218"/>
          </a:xfrm>
          <a:prstGeom prst="rect">
            <a:avLst/>
          </a:prstGeom>
          <a:noFill/>
        </p:spPr>
        <p:txBody>
          <a:bodyPr wrap="square" rtlCol="0">
            <a:spAutoFit/>
          </a:bodyPr>
          <a:lstStyle/>
          <a:p>
            <a:pPr algn="just"/>
            <a:r>
              <a:rPr lang="en-US" sz="3200" dirty="0"/>
              <a:t>Need to script geometry in PYTHON. Use the PYTHON interpreter to check the syntax via classes that match Geant4</a:t>
            </a:r>
          </a:p>
        </p:txBody>
      </p:sp>
      <p:sp>
        <p:nvSpPr>
          <p:cNvPr id="151" name="TextBox 150"/>
          <p:cNvSpPr txBox="1"/>
          <p:nvPr/>
        </p:nvSpPr>
        <p:spPr>
          <a:xfrm>
            <a:off x="15481486" y="13439125"/>
            <a:ext cx="12060009" cy="4031873"/>
          </a:xfrm>
          <a:prstGeom prst="rect">
            <a:avLst/>
          </a:prstGeom>
          <a:noFill/>
        </p:spPr>
        <p:txBody>
          <a:bodyPr wrap="square" rtlCol="0">
            <a:spAutoFit/>
          </a:bodyPr>
          <a:lstStyle/>
          <a:p>
            <a:pPr algn="just"/>
            <a:r>
              <a:rPr lang="en-US" sz="3200" dirty="0"/>
              <a:t>A common CAD/CAM format used for exchange of engineering information.  A pyg4ometry uses </a:t>
            </a:r>
            <a:r>
              <a:rPr lang="en-US" sz="3200" dirty="0" err="1"/>
              <a:t>FreeCAD</a:t>
            </a:r>
            <a:r>
              <a:rPr lang="en-US" sz="3200" dirty="0"/>
              <a:t> a open source CAD package. The conversion steps in pyg4ometry are</a:t>
            </a:r>
          </a:p>
          <a:p>
            <a:pPr marL="514350" indent="-514350" algn="just">
              <a:buFont typeface="+mj-lt"/>
              <a:buAutoNum type="arabicPeriod"/>
            </a:pPr>
            <a:r>
              <a:rPr lang="en-US" sz="3200" dirty="0"/>
              <a:t>Write STEP/STL file</a:t>
            </a:r>
          </a:p>
          <a:p>
            <a:pPr marL="514350" indent="-514350" algn="just">
              <a:buFont typeface="+mj-lt"/>
              <a:buAutoNum type="arabicPeriod"/>
            </a:pPr>
            <a:r>
              <a:rPr lang="en-US" sz="3200" dirty="0"/>
              <a:t>Load STEP file using </a:t>
            </a:r>
            <a:r>
              <a:rPr lang="en-US" sz="3200" dirty="0" err="1"/>
              <a:t>FreeCAD</a:t>
            </a:r>
            <a:endParaRPr lang="en-US" sz="3200" dirty="0"/>
          </a:p>
          <a:p>
            <a:pPr marL="514350" indent="-514350" algn="just">
              <a:buFont typeface="+mj-lt"/>
              <a:buAutoNum type="arabicPeriod"/>
            </a:pPr>
            <a:r>
              <a:rPr lang="en-US" sz="3200" dirty="0"/>
              <a:t>Determine parts and assemblies </a:t>
            </a:r>
          </a:p>
          <a:p>
            <a:pPr marL="514350" indent="-514350" algn="just">
              <a:buFont typeface="+mj-lt"/>
              <a:buAutoNum type="arabicPeriod"/>
            </a:pPr>
            <a:r>
              <a:rPr lang="en-US" sz="3200" dirty="0"/>
              <a:t>Convert parts to triangular meshes</a:t>
            </a:r>
          </a:p>
          <a:p>
            <a:pPr marL="514350" indent="-514350" algn="just">
              <a:buFont typeface="+mj-lt"/>
              <a:buAutoNum type="arabicPeriod"/>
            </a:pPr>
            <a:r>
              <a:rPr lang="en-US" sz="3200" dirty="0"/>
              <a:t>Write as GDML </a:t>
            </a:r>
          </a:p>
        </p:txBody>
      </p:sp>
      <p:pic>
        <p:nvPicPr>
          <p:cNvPr id="56" name="Picture 55"/>
          <p:cNvPicPr>
            <a:picLocks noChangeAspect="1"/>
          </p:cNvPicPr>
          <p:nvPr/>
        </p:nvPicPr>
        <p:blipFill rotWithShape="1">
          <a:blip r:embed="rId9">
            <a:extLst>
              <a:ext uri="{28A0092B-C50C-407E-A947-70E740481C1C}">
                <a14:useLocalDpi xmlns:a14="http://schemas.microsoft.com/office/drawing/2010/main" val="0"/>
              </a:ext>
            </a:extLst>
          </a:blip>
          <a:srcRect l="32858" t="11239" r="34444" b="71565"/>
          <a:stretch/>
        </p:blipFill>
        <p:spPr>
          <a:xfrm>
            <a:off x="966483" y="5595031"/>
            <a:ext cx="2640388" cy="1388646"/>
          </a:xfrm>
          <a:prstGeom prst="rect">
            <a:avLst/>
          </a:prstGeom>
        </p:spPr>
      </p:pic>
      <p:pic>
        <p:nvPicPr>
          <p:cNvPr id="91" name="Picture 90">
            <a:extLst>
              <a:ext uri="{FF2B5EF4-FFF2-40B4-BE49-F238E27FC236}">
                <a16:creationId xmlns:a16="http://schemas.microsoft.com/office/drawing/2014/main" id="{9688BDF6-D009-B740-ACCD-A65C2B079C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20650" y="5474623"/>
            <a:ext cx="1544129" cy="1544129"/>
          </a:xfrm>
          <a:prstGeom prst="rect">
            <a:avLst/>
          </a:prstGeom>
        </p:spPr>
      </p:pic>
      <p:grpSp>
        <p:nvGrpSpPr>
          <p:cNvPr id="15" name="Group 14">
            <a:extLst>
              <a:ext uri="{FF2B5EF4-FFF2-40B4-BE49-F238E27FC236}">
                <a16:creationId xmlns:a16="http://schemas.microsoft.com/office/drawing/2014/main" id="{860858CA-EE51-C848-BB5B-41621636C129}"/>
              </a:ext>
            </a:extLst>
          </p:cNvPr>
          <p:cNvGrpSpPr/>
          <p:nvPr/>
        </p:nvGrpSpPr>
        <p:grpSpPr>
          <a:xfrm>
            <a:off x="27078874" y="40211714"/>
            <a:ext cx="2576208" cy="1545725"/>
            <a:chOff x="23920127" y="40687637"/>
            <a:chExt cx="2576208" cy="1545725"/>
          </a:xfrm>
        </p:grpSpPr>
        <p:sp>
          <p:nvSpPr>
            <p:cNvPr id="14" name="Rectangle 13">
              <a:extLst>
                <a:ext uri="{FF2B5EF4-FFF2-40B4-BE49-F238E27FC236}">
                  <a16:creationId xmlns:a16="http://schemas.microsoft.com/office/drawing/2014/main" id="{5BBF021D-A407-C84E-B74D-9D2D19890F04}"/>
                </a:ext>
              </a:extLst>
            </p:cNvPr>
            <p:cNvSpPr/>
            <p:nvPr/>
          </p:nvSpPr>
          <p:spPr>
            <a:xfrm>
              <a:off x="23994555" y="40828569"/>
              <a:ext cx="2416719" cy="128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1EB32DAD-5543-0E45-8919-290EF8B603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920127" y="40687637"/>
              <a:ext cx="2576208" cy="1545725"/>
            </a:xfrm>
            <a:prstGeom prst="rect">
              <a:avLst/>
            </a:prstGeom>
          </p:spPr>
        </p:pic>
      </p:grpSp>
      <p:sp>
        <p:nvSpPr>
          <p:cNvPr id="123" name="TextBox 122">
            <a:extLst>
              <a:ext uri="{FF2B5EF4-FFF2-40B4-BE49-F238E27FC236}">
                <a16:creationId xmlns:a16="http://schemas.microsoft.com/office/drawing/2014/main" id="{A6BB7834-EDF7-3E4F-810A-3411AD83CFDA}"/>
              </a:ext>
            </a:extLst>
          </p:cNvPr>
          <p:cNvSpPr txBox="1"/>
          <p:nvPr/>
        </p:nvSpPr>
        <p:spPr>
          <a:xfrm>
            <a:off x="21308405" y="9819050"/>
            <a:ext cx="8021466" cy="2062103"/>
          </a:xfrm>
          <a:prstGeom prst="rect">
            <a:avLst/>
          </a:prstGeom>
          <a:noFill/>
        </p:spPr>
        <p:txBody>
          <a:bodyPr wrap="square" rtlCol="0">
            <a:spAutoFit/>
          </a:bodyPr>
          <a:lstStyle/>
          <a:p>
            <a:pPr algn="just"/>
            <a:r>
              <a:rPr lang="en-US" sz="3200" dirty="0"/>
              <a:t>STL carries no material visualization information. This has to be added by the user for each STL mesh. The STL can be then written as GDML</a:t>
            </a:r>
          </a:p>
        </p:txBody>
      </p:sp>
      <p:sp>
        <p:nvSpPr>
          <p:cNvPr id="149" name="TextBox 148"/>
          <p:cNvSpPr txBox="1"/>
          <p:nvPr/>
        </p:nvSpPr>
        <p:spPr>
          <a:xfrm>
            <a:off x="16391572" y="10732071"/>
            <a:ext cx="3236288" cy="830997"/>
          </a:xfrm>
          <a:prstGeom prst="rect">
            <a:avLst/>
          </a:prstGeom>
          <a:noFill/>
        </p:spPr>
        <p:txBody>
          <a:bodyPr wrap="square" rtlCol="0">
            <a:spAutoFit/>
          </a:bodyPr>
          <a:lstStyle/>
          <a:p>
            <a:pPr algn="ctr"/>
            <a:r>
              <a:rPr lang="en-US" sz="2400" dirty="0"/>
              <a:t>Example visualization of a classic STL file</a:t>
            </a:r>
          </a:p>
        </p:txBody>
      </p:sp>
      <p:sp>
        <p:nvSpPr>
          <p:cNvPr id="131" name="Rectangle 130">
            <a:extLst>
              <a:ext uri="{FF2B5EF4-FFF2-40B4-BE49-F238E27FC236}">
                <a16:creationId xmlns:a16="http://schemas.microsoft.com/office/drawing/2014/main" id="{0C86045D-EE2E-A247-A522-EF2083BB0EFF}"/>
              </a:ext>
            </a:extLst>
          </p:cNvPr>
          <p:cNvSpPr/>
          <p:nvPr/>
        </p:nvSpPr>
        <p:spPr>
          <a:xfrm>
            <a:off x="15296498" y="33385089"/>
            <a:ext cx="14282393" cy="65117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00EC100D-19D6-3C44-B1E4-5D1FAD108FE9}"/>
              </a:ext>
            </a:extLst>
          </p:cNvPr>
          <p:cNvSpPr txBox="1"/>
          <p:nvPr/>
        </p:nvSpPr>
        <p:spPr>
          <a:xfrm>
            <a:off x="15282738" y="33391576"/>
            <a:ext cx="10026784" cy="923330"/>
          </a:xfrm>
          <a:prstGeom prst="rect">
            <a:avLst/>
          </a:prstGeom>
          <a:noFill/>
        </p:spPr>
        <p:txBody>
          <a:bodyPr wrap="square" rtlCol="0">
            <a:spAutoFit/>
          </a:bodyPr>
          <a:lstStyle/>
          <a:p>
            <a:r>
              <a:rPr lang="en-GB" sz="5400" dirty="0">
                <a:latin typeface="+mj-lt"/>
                <a:cs typeface="Times New Roman" pitchFamily="18" charset="0"/>
              </a:rPr>
              <a:t>Summary and future work</a:t>
            </a:r>
          </a:p>
        </p:txBody>
      </p:sp>
      <p:sp>
        <p:nvSpPr>
          <p:cNvPr id="139" name="TextBox 138">
            <a:extLst>
              <a:ext uri="{FF2B5EF4-FFF2-40B4-BE49-F238E27FC236}">
                <a16:creationId xmlns:a16="http://schemas.microsoft.com/office/drawing/2014/main" id="{729DA0B0-FECD-7D4F-BA4B-1F81048A168D}"/>
              </a:ext>
            </a:extLst>
          </p:cNvPr>
          <p:cNvSpPr txBox="1"/>
          <p:nvPr/>
        </p:nvSpPr>
        <p:spPr>
          <a:xfrm>
            <a:off x="927335" y="23647911"/>
            <a:ext cx="8369065" cy="646331"/>
          </a:xfrm>
          <a:prstGeom prst="rect">
            <a:avLst/>
          </a:prstGeom>
          <a:noFill/>
        </p:spPr>
        <p:txBody>
          <a:bodyPr wrap="square" rtlCol="0">
            <a:spAutoFit/>
          </a:bodyPr>
          <a:lstStyle/>
          <a:p>
            <a:pPr algn="just"/>
            <a:r>
              <a:rPr lang="en-US" sz="3600" dirty="0"/>
              <a:t>Example python geometry </a:t>
            </a:r>
            <a:r>
              <a:rPr lang="en-US" sz="3600" dirty="0" err="1"/>
              <a:t>defintion</a:t>
            </a:r>
            <a:endParaRPr lang="en-US" sz="3600" dirty="0"/>
          </a:p>
        </p:txBody>
      </p:sp>
      <p:sp>
        <p:nvSpPr>
          <p:cNvPr id="95" name="TextBox 94">
            <a:extLst>
              <a:ext uri="{FF2B5EF4-FFF2-40B4-BE49-F238E27FC236}">
                <a16:creationId xmlns:a16="http://schemas.microsoft.com/office/drawing/2014/main" id="{FBF2ADF3-0444-1849-9607-AEF68631500A}"/>
              </a:ext>
            </a:extLst>
          </p:cNvPr>
          <p:cNvSpPr txBox="1"/>
          <p:nvPr/>
        </p:nvSpPr>
        <p:spPr>
          <a:xfrm>
            <a:off x="15468882" y="34213799"/>
            <a:ext cx="13935770" cy="5509200"/>
          </a:xfrm>
          <a:prstGeom prst="rect">
            <a:avLst/>
          </a:prstGeom>
          <a:noFill/>
        </p:spPr>
        <p:txBody>
          <a:bodyPr wrap="square" rtlCol="0">
            <a:spAutoFit/>
          </a:bodyPr>
          <a:lstStyle/>
          <a:p>
            <a:pPr algn="just"/>
            <a:r>
              <a:rPr lang="en-US" sz="3200" dirty="0"/>
              <a:t>Pyg4ometry is a powerful and easy to use package to rapidly develop material geometries for accelerator beam line simulations. Currently existing geometry can be loaded from GDML, STEP, STL and FLUKA files. We introduce a new python interface to create geometry and adapt existing geometry. Given the simple structure and PYTHON base of pyg4ometry the following extensions are being considers</a:t>
            </a:r>
          </a:p>
          <a:p>
            <a:pPr marL="457200" indent="-457200" algn="just">
              <a:buFont typeface="Arial" panose="020B0604020202020204" pitchFamily="34" charset="0"/>
              <a:buChar char="•"/>
            </a:pPr>
            <a:r>
              <a:rPr lang="en-US" sz="3200" dirty="0"/>
              <a:t>An alternative C++ output writer to include pyg4ometery directly into Geant4 application </a:t>
            </a:r>
          </a:p>
          <a:p>
            <a:pPr marL="457200" indent="-457200" algn="just">
              <a:buFont typeface="Arial" panose="020B0604020202020204" pitchFamily="34" charset="0"/>
              <a:buChar char="•"/>
            </a:pPr>
            <a:r>
              <a:rPr lang="en-US" sz="3200" dirty="0"/>
              <a:t>FLUKA reading and writing (also other MC geometry formats)</a:t>
            </a:r>
          </a:p>
          <a:p>
            <a:pPr marL="457200" indent="-457200" algn="just">
              <a:buFont typeface="Arial" panose="020B0604020202020204" pitchFamily="34" charset="0"/>
              <a:buChar char="•"/>
            </a:pPr>
            <a:r>
              <a:rPr lang="en-US" sz="3200" dirty="0"/>
              <a:t>Graphical user interface to pyg4ometry to allow non-programmers to create geometry.</a:t>
            </a:r>
          </a:p>
        </p:txBody>
      </p:sp>
      <p:sp>
        <p:nvSpPr>
          <p:cNvPr id="118" name="TextBox 117">
            <a:extLst>
              <a:ext uri="{FF2B5EF4-FFF2-40B4-BE49-F238E27FC236}">
                <a16:creationId xmlns:a16="http://schemas.microsoft.com/office/drawing/2014/main" id="{0AD14662-6976-E747-9CBB-592FB945D8B1}"/>
              </a:ext>
            </a:extLst>
          </p:cNvPr>
          <p:cNvSpPr txBox="1"/>
          <p:nvPr/>
        </p:nvSpPr>
        <p:spPr>
          <a:xfrm>
            <a:off x="966483" y="24336230"/>
            <a:ext cx="13744587" cy="1077218"/>
          </a:xfrm>
          <a:prstGeom prst="rect">
            <a:avLst/>
          </a:prstGeom>
          <a:noFill/>
        </p:spPr>
        <p:txBody>
          <a:bodyPr wrap="square" rtlCol="0">
            <a:spAutoFit/>
          </a:bodyPr>
          <a:lstStyle/>
          <a:p>
            <a:pPr algn="just"/>
            <a:r>
              <a:rPr lang="en-US" sz="3200" dirty="0"/>
              <a:t>6 stages of PYTHON script, 1) expressions, 2) materials, 3) solids, 4) structure, 5) GDML output and 6) visualization.</a:t>
            </a:r>
          </a:p>
        </p:txBody>
      </p:sp>
      <p:pic>
        <p:nvPicPr>
          <p:cNvPr id="10" name="Picture 9" descr="A picture containing indoor, sitting, kitchenware, wall&#10;&#10;Description automatically generated">
            <a:extLst>
              <a:ext uri="{FF2B5EF4-FFF2-40B4-BE49-F238E27FC236}">
                <a16:creationId xmlns:a16="http://schemas.microsoft.com/office/drawing/2014/main" id="{A27A8AD4-E1E0-BA47-A3AB-ABB6D4CEEAEA}"/>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88163" y="6665136"/>
            <a:ext cx="6008720" cy="3941535"/>
          </a:xfrm>
          <a:prstGeom prst="rect">
            <a:avLst/>
          </a:prstGeom>
        </p:spPr>
      </p:pic>
      <p:pic>
        <p:nvPicPr>
          <p:cNvPr id="12" name="Picture 11" descr="A close up of a toy&#10;&#10;Description automatically generated">
            <a:extLst>
              <a:ext uri="{FF2B5EF4-FFF2-40B4-BE49-F238E27FC236}">
                <a16:creationId xmlns:a16="http://schemas.microsoft.com/office/drawing/2014/main" id="{0545749E-F948-E74A-877E-71A8538A268F}"/>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86409" y="14612395"/>
            <a:ext cx="13731150" cy="10611033"/>
          </a:xfrm>
          <a:prstGeom prst="rect">
            <a:avLst/>
          </a:prstGeom>
        </p:spPr>
      </p:pic>
      <p:sp>
        <p:nvSpPr>
          <p:cNvPr id="108" name="Rectangle 107">
            <a:extLst>
              <a:ext uri="{FF2B5EF4-FFF2-40B4-BE49-F238E27FC236}">
                <a16:creationId xmlns:a16="http://schemas.microsoft.com/office/drawing/2014/main" id="{9AF385FA-E66E-9247-B31D-12F7C6014A6A}"/>
              </a:ext>
            </a:extLst>
          </p:cNvPr>
          <p:cNvSpPr/>
          <p:nvPr/>
        </p:nvSpPr>
        <p:spPr>
          <a:xfrm>
            <a:off x="15253372" y="25511857"/>
            <a:ext cx="14282393" cy="75844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98E4AD17-14BD-6C44-A149-E9F068784BF0}"/>
              </a:ext>
            </a:extLst>
          </p:cNvPr>
          <p:cNvSpPr txBox="1"/>
          <p:nvPr/>
        </p:nvSpPr>
        <p:spPr>
          <a:xfrm>
            <a:off x="15350045" y="25690813"/>
            <a:ext cx="10633105" cy="923330"/>
          </a:xfrm>
          <a:prstGeom prst="rect">
            <a:avLst/>
          </a:prstGeom>
          <a:noFill/>
        </p:spPr>
        <p:txBody>
          <a:bodyPr wrap="square" rtlCol="0">
            <a:spAutoFit/>
          </a:bodyPr>
          <a:lstStyle/>
          <a:p>
            <a:r>
              <a:rPr lang="en-GB" sz="5400" dirty="0">
                <a:latin typeface="+mj-lt"/>
                <a:cs typeface="Times New Roman" pitchFamily="18" charset="0"/>
              </a:rPr>
              <a:t>Geometry running in Geant4/BDSIM</a:t>
            </a:r>
          </a:p>
        </p:txBody>
      </p:sp>
      <p:pic>
        <p:nvPicPr>
          <p:cNvPr id="17" name="Picture 16" descr="A picture containing screenshot&#10;&#10;Description automatically generated">
            <a:extLst>
              <a:ext uri="{FF2B5EF4-FFF2-40B4-BE49-F238E27FC236}">
                <a16:creationId xmlns:a16="http://schemas.microsoft.com/office/drawing/2014/main" id="{77FF850B-994A-F645-A056-E9922F954501}"/>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394917" y="26641007"/>
            <a:ext cx="7824885" cy="6018289"/>
          </a:xfrm>
          <a:prstGeom prst="rect">
            <a:avLst/>
          </a:prstGeom>
        </p:spPr>
      </p:pic>
      <p:pic>
        <p:nvPicPr>
          <p:cNvPr id="27" name="Picture 26" descr="A picture containing umbrella, accessory, kite, flying&#10;&#10;Description automatically generated">
            <a:extLst>
              <a:ext uri="{FF2B5EF4-FFF2-40B4-BE49-F238E27FC236}">
                <a16:creationId xmlns:a16="http://schemas.microsoft.com/office/drawing/2014/main" id="{60ECABF7-9CCE-BF4C-8C7E-B0CBF35BB7F0}"/>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03510" y="25643555"/>
            <a:ext cx="7801525" cy="6013210"/>
          </a:xfrm>
          <a:prstGeom prst="rect">
            <a:avLst/>
          </a:prstGeom>
        </p:spPr>
      </p:pic>
      <p:pic>
        <p:nvPicPr>
          <p:cNvPr id="20" name="Picture 19">
            <a:extLst>
              <a:ext uri="{FF2B5EF4-FFF2-40B4-BE49-F238E27FC236}">
                <a16:creationId xmlns:a16="http://schemas.microsoft.com/office/drawing/2014/main" id="{24C45EBA-896A-214E-BA13-30F72129E53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55604" y="32560960"/>
            <a:ext cx="6399933" cy="5422044"/>
          </a:xfrm>
          <a:prstGeom prst="rect">
            <a:avLst/>
          </a:prstGeom>
        </p:spPr>
      </p:pic>
      <p:pic>
        <p:nvPicPr>
          <p:cNvPr id="24" name="Picture 23" descr="A close up of a newspaper&#10;&#10;Description automatically generated">
            <a:extLst>
              <a:ext uri="{FF2B5EF4-FFF2-40B4-BE49-F238E27FC236}">
                <a16:creationId xmlns:a16="http://schemas.microsoft.com/office/drawing/2014/main" id="{043AC3C1-0E03-3044-ABE8-C2E0A43908B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6769" y="25899419"/>
            <a:ext cx="7035947" cy="13826097"/>
          </a:xfrm>
          <a:prstGeom prst="rect">
            <a:avLst/>
          </a:prstGeom>
        </p:spPr>
      </p:pic>
      <p:sp>
        <p:nvSpPr>
          <p:cNvPr id="146" name="Rectangle 145">
            <a:extLst>
              <a:ext uri="{FF2B5EF4-FFF2-40B4-BE49-F238E27FC236}">
                <a16:creationId xmlns:a16="http://schemas.microsoft.com/office/drawing/2014/main" id="{E1042C74-B646-3940-84EF-C6D711E29C71}"/>
              </a:ext>
            </a:extLst>
          </p:cNvPr>
          <p:cNvSpPr/>
          <p:nvPr/>
        </p:nvSpPr>
        <p:spPr>
          <a:xfrm>
            <a:off x="722360" y="14132411"/>
            <a:ext cx="14257930" cy="71731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5" name="TextBox 144">
            <a:extLst>
              <a:ext uri="{FF2B5EF4-FFF2-40B4-BE49-F238E27FC236}">
                <a16:creationId xmlns:a16="http://schemas.microsoft.com/office/drawing/2014/main" id="{8AFDCFE2-4993-C140-B052-332235077748}"/>
              </a:ext>
            </a:extLst>
          </p:cNvPr>
          <p:cNvSpPr txBox="1"/>
          <p:nvPr/>
        </p:nvSpPr>
        <p:spPr>
          <a:xfrm>
            <a:off x="23499829" y="28644652"/>
            <a:ext cx="5793376" cy="4524315"/>
          </a:xfrm>
          <a:prstGeom prst="rect">
            <a:avLst/>
          </a:prstGeom>
          <a:noFill/>
        </p:spPr>
        <p:txBody>
          <a:bodyPr wrap="square" rtlCol="0">
            <a:spAutoFit/>
          </a:bodyPr>
          <a:lstStyle/>
          <a:p>
            <a:pPr algn="just"/>
            <a:r>
              <a:rPr lang="en-US" sz="3200" dirty="0"/>
              <a:t>The pyg4ometry can be directly written to GDML and loaded into a Geant4 application. </a:t>
            </a:r>
          </a:p>
          <a:p>
            <a:pPr marL="457200" indent="-457200" algn="just">
              <a:buFont typeface="Arial" panose="020B0604020202020204" pitchFamily="34" charset="0"/>
              <a:buChar char="•"/>
            </a:pPr>
            <a:r>
              <a:rPr lang="en-US" sz="3200" dirty="0"/>
              <a:t>Sensitive detectors and scorers can be added to volumes</a:t>
            </a:r>
          </a:p>
          <a:p>
            <a:pPr marL="457200" indent="-457200" algn="just">
              <a:buFont typeface="Arial" panose="020B0604020202020204" pitchFamily="34" charset="0"/>
              <a:buChar char="•"/>
            </a:pPr>
            <a:r>
              <a:rPr lang="en-US" sz="3200" dirty="0"/>
              <a:t>Three dimensional extent can be included to aid inclusion in other simulations</a:t>
            </a:r>
          </a:p>
          <a:p>
            <a:pPr marL="457200" indent="-457200" algn="just">
              <a:buFont typeface="Arial" panose="020B0604020202020204" pitchFamily="34" charset="0"/>
              <a:buChar char="•"/>
            </a:pPr>
            <a:endParaRPr lang="en-US" sz="3200" dirty="0"/>
          </a:p>
        </p:txBody>
      </p:sp>
      <p:sp>
        <p:nvSpPr>
          <p:cNvPr id="147" name="TextBox 146">
            <a:extLst>
              <a:ext uri="{FF2B5EF4-FFF2-40B4-BE49-F238E27FC236}">
                <a16:creationId xmlns:a16="http://schemas.microsoft.com/office/drawing/2014/main" id="{B73A702F-DDEB-6846-9FEE-8F5284F91C52}"/>
              </a:ext>
            </a:extLst>
          </p:cNvPr>
          <p:cNvSpPr txBox="1"/>
          <p:nvPr/>
        </p:nvSpPr>
        <p:spPr>
          <a:xfrm>
            <a:off x="668068" y="14125561"/>
            <a:ext cx="10315634" cy="923330"/>
          </a:xfrm>
          <a:prstGeom prst="rect">
            <a:avLst/>
          </a:prstGeom>
          <a:noFill/>
        </p:spPr>
        <p:txBody>
          <a:bodyPr wrap="square" rtlCol="0">
            <a:spAutoFit/>
          </a:bodyPr>
          <a:lstStyle/>
          <a:p>
            <a:r>
              <a:rPr lang="en-GB" sz="5400" dirty="0">
                <a:latin typeface="+mj-lt"/>
                <a:cs typeface="Times New Roman" pitchFamily="18" charset="0"/>
              </a:rPr>
              <a:t>Pyg4ometry</a:t>
            </a:r>
          </a:p>
        </p:txBody>
      </p:sp>
      <p:sp>
        <p:nvSpPr>
          <p:cNvPr id="150" name="TextBox 149">
            <a:extLst>
              <a:ext uri="{FF2B5EF4-FFF2-40B4-BE49-F238E27FC236}">
                <a16:creationId xmlns:a16="http://schemas.microsoft.com/office/drawing/2014/main" id="{B4217DB2-6675-C84D-BDC9-1636C6E4B549}"/>
              </a:ext>
            </a:extLst>
          </p:cNvPr>
          <p:cNvSpPr txBox="1"/>
          <p:nvPr/>
        </p:nvSpPr>
        <p:spPr>
          <a:xfrm>
            <a:off x="936096" y="15323275"/>
            <a:ext cx="13425277" cy="6001643"/>
          </a:xfrm>
          <a:prstGeom prst="rect">
            <a:avLst/>
          </a:prstGeom>
          <a:noFill/>
        </p:spPr>
        <p:txBody>
          <a:bodyPr wrap="square" rtlCol="0">
            <a:spAutoFit/>
          </a:bodyPr>
          <a:lstStyle/>
          <a:p>
            <a:pPr algn="just"/>
            <a:r>
              <a:rPr lang="en-US" sz="3200" dirty="0"/>
              <a:t>Requirements for a geometry package</a:t>
            </a:r>
          </a:p>
          <a:p>
            <a:pPr marL="457200" indent="-457200" algn="just">
              <a:buFont typeface="Arial" panose="020B0604020202020204" pitchFamily="34" charset="0"/>
              <a:buChar char="•"/>
            </a:pPr>
            <a:r>
              <a:rPr lang="en-US" sz="3200" dirty="0"/>
              <a:t>Rapid creation</a:t>
            </a:r>
          </a:p>
          <a:p>
            <a:pPr marL="457200" indent="-457200" algn="just">
              <a:buFont typeface="Arial" panose="020B0604020202020204" pitchFamily="34" charset="0"/>
              <a:buChar char="•"/>
            </a:pPr>
            <a:r>
              <a:rPr lang="en-US" sz="3200" dirty="0"/>
              <a:t>Various sources for geometry (CAD, STL, Python, GDML, </a:t>
            </a:r>
            <a:r>
              <a:rPr lang="en-US" sz="3200" dirty="0" err="1"/>
              <a:t>Fluka</a:t>
            </a:r>
            <a:r>
              <a:rPr lang="en-US" sz="3200" dirty="0"/>
              <a:t>)</a:t>
            </a:r>
          </a:p>
          <a:p>
            <a:pPr marL="457200" indent="-457200" algn="just">
              <a:buFont typeface="Arial" panose="020B0604020202020204" pitchFamily="34" charset="0"/>
              <a:buChar char="•"/>
            </a:pPr>
            <a:r>
              <a:rPr lang="en-US" sz="3200" dirty="0"/>
              <a:t>Reduction of errors (e.g. solid overlaps)</a:t>
            </a:r>
          </a:p>
          <a:p>
            <a:pPr marL="457200" indent="-457200" algn="just">
              <a:buFont typeface="Arial" panose="020B0604020202020204" pitchFamily="34" charset="0"/>
              <a:buChar char="•"/>
            </a:pPr>
            <a:r>
              <a:rPr lang="en-US" sz="3200" dirty="0"/>
              <a:t>Programmatic generation of geometry (allowing converters to be written.</a:t>
            </a:r>
          </a:p>
          <a:p>
            <a:pPr marL="457200" indent="-457200" algn="just">
              <a:buFont typeface="Arial" panose="020B0604020202020204" pitchFamily="34" charset="0"/>
              <a:buChar char="•"/>
            </a:pPr>
            <a:r>
              <a:rPr lang="en-US" sz="3200" dirty="0"/>
              <a:t>Compositing geometry together to form a complete simulation</a:t>
            </a:r>
          </a:p>
          <a:p>
            <a:pPr algn="just"/>
            <a:r>
              <a:rPr lang="en-US" sz="3200" dirty="0"/>
              <a:t>Key implementation details</a:t>
            </a:r>
          </a:p>
          <a:p>
            <a:pPr marL="457200" indent="-457200" algn="just">
              <a:buFont typeface="Arial"/>
              <a:buChar char="•"/>
            </a:pPr>
            <a:r>
              <a:rPr lang="en-US" sz="3200" dirty="0"/>
              <a:t>Programmatic generation of geometry in PYTHON</a:t>
            </a:r>
          </a:p>
          <a:p>
            <a:pPr marL="457200" indent="-457200" algn="just">
              <a:buFont typeface="Arial"/>
              <a:buChar char="•"/>
            </a:pPr>
            <a:r>
              <a:rPr lang="en-US" sz="3200" dirty="0"/>
              <a:t>Primary input/output format is GDML</a:t>
            </a:r>
          </a:p>
          <a:p>
            <a:pPr marL="457200" indent="-457200" algn="just">
              <a:buFont typeface="Arial"/>
              <a:buChar char="•"/>
            </a:pPr>
            <a:r>
              <a:rPr lang="en-US" sz="3200" dirty="0"/>
              <a:t>Parsing GDML expressions vising ANTLR</a:t>
            </a:r>
          </a:p>
          <a:p>
            <a:pPr marL="457200" indent="-457200" algn="just">
              <a:buFont typeface="Arial"/>
              <a:buChar char="•"/>
            </a:pPr>
            <a:r>
              <a:rPr lang="en-US" sz="3200" dirty="0"/>
              <a:t>Visualization based on VTK</a:t>
            </a:r>
          </a:p>
          <a:p>
            <a:pPr marL="457200" indent="-457200" algn="just">
              <a:buFont typeface="Arial"/>
              <a:buChar char="•"/>
            </a:pPr>
            <a:r>
              <a:rPr lang="en-US" sz="3200" dirty="0"/>
              <a:t>CAD/CAM file conversion based on </a:t>
            </a:r>
            <a:r>
              <a:rPr lang="en-US" sz="3200" dirty="0" err="1"/>
              <a:t>FreeCAD</a:t>
            </a:r>
            <a:r>
              <a:rPr lang="en-US" sz="3200" dirty="0"/>
              <a:t>/</a:t>
            </a:r>
            <a:r>
              <a:rPr lang="en-US" sz="3200" dirty="0" err="1"/>
              <a:t>OpenCASCADE</a:t>
            </a:r>
            <a:endParaRPr lang="en-US" sz="3200" dirty="0"/>
          </a:p>
        </p:txBody>
      </p:sp>
      <p:sp>
        <p:nvSpPr>
          <p:cNvPr id="152" name="TextBox 151">
            <a:extLst>
              <a:ext uri="{FF2B5EF4-FFF2-40B4-BE49-F238E27FC236}">
                <a16:creationId xmlns:a16="http://schemas.microsoft.com/office/drawing/2014/main" id="{356B8B23-9EBC-EE40-8CA9-345157E7DA34}"/>
              </a:ext>
            </a:extLst>
          </p:cNvPr>
          <p:cNvSpPr txBox="1"/>
          <p:nvPr/>
        </p:nvSpPr>
        <p:spPr>
          <a:xfrm>
            <a:off x="4639399" y="14236353"/>
            <a:ext cx="7908191" cy="769441"/>
          </a:xfrm>
          <a:prstGeom prst="rect">
            <a:avLst/>
          </a:prstGeom>
          <a:noFill/>
        </p:spPr>
        <p:txBody>
          <a:bodyPr wrap="none" rtlCol="0">
            <a:spAutoFit/>
          </a:bodyPr>
          <a:lstStyle/>
          <a:p>
            <a:r>
              <a:rPr lang="en-US" sz="4400" dirty="0" err="1"/>
              <a:t>bitbucket.org</a:t>
            </a:r>
            <a:r>
              <a:rPr lang="en-US" sz="4400" dirty="0"/>
              <a:t>/</a:t>
            </a:r>
            <a:r>
              <a:rPr lang="en-US" sz="4400" dirty="0" err="1"/>
              <a:t>jairhul</a:t>
            </a:r>
            <a:r>
              <a:rPr lang="en-US" sz="4400" dirty="0"/>
              <a:t>/pyg4ometry</a:t>
            </a:r>
          </a:p>
        </p:txBody>
      </p:sp>
      <p:pic>
        <p:nvPicPr>
          <p:cNvPr id="30" name="Picture 29">
            <a:extLst>
              <a:ext uri="{FF2B5EF4-FFF2-40B4-BE49-F238E27FC236}">
                <a16:creationId xmlns:a16="http://schemas.microsoft.com/office/drawing/2014/main" id="{E619A9E6-BF2B-CB4D-94F5-A6001EBE7DA0}"/>
              </a:ext>
            </a:extLst>
          </p:cNvPr>
          <p:cNvPicPr>
            <a:picLocks noChangeAspect="1"/>
          </p:cNvPicPr>
          <p:nvPr/>
        </p:nvPicPr>
        <p:blipFill>
          <a:blip r:embed="rId18"/>
          <a:stretch>
            <a:fillRect/>
          </a:stretch>
        </p:blipFill>
        <p:spPr>
          <a:xfrm>
            <a:off x="27865340" y="12366164"/>
            <a:ext cx="1647791" cy="1647791"/>
          </a:xfrm>
          <a:prstGeom prst="rect">
            <a:avLst/>
          </a:prstGeom>
        </p:spPr>
      </p:pic>
      <p:sp>
        <p:nvSpPr>
          <p:cNvPr id="154" name="TextBox 153">
            <a:extLst>
              <a:ext uri="{FF2B5EF4-FFF2-40B4-BE49-F238E27FC236}">
                <a16:creationId xmlns:a16="http://schemas.microsoft.com/office/drawing/2014/main" id="{292810F0-64C9-1741-8957-A51CABA97213}"/>
              </a:ext>
            </a:extLst>
          </p:cNvPr>
          <p:cNvSpPr txBox="1"/>
          <p:nvPr/>
        </p:nvSpPr>
        <p:spPr>
          <a:xfrm>
            <a:off x="9061590" y="37893685"/>
            <a:ext cx="4783088" cy="830997"/>
          </a:xfrm>
          <a:prstGeom prst="rect">
            <a:avLst/>
          </a:prstGeom>
          <a:noFill/>
        </p:spPr>
        <p:txBody>
          <a:bodyPr wrap="square" rtlCol="0">
            <a:spAutoFit/>
          </a:bodyPr>
          <a:lstStyle/>
          <a:p>
            <a:pPr algn="ctr"/>
            <a:r>
              <a:rPr lang="en-US" sz="2400" dirty="0"/>
              <a:t>Example of a cavity  beam position monitor</a:t>
            </a:r>
          </a:p>
        </p:txBody>
      </p:sp>
      <p:pic>
        <p:nvPicPr>
          <p:cNvPr id="32" name="Picture 31">
            <a:extLst>
              <a:ext uri="{FF2B5EF4-FFF2-40B4-BE49-F238E27FC236}">
                <a16:creationId xmlns:a16="http://schemas.microsoft.com/office/drawing/2014/main" id="{77F06345-61EB-8E45-81A0-9FFB56A3E2C1}"/>
              </a:ext>
            </a:extLst>
          </p:cNvPr>
          <p:cNvPicPr>
            <a:picLocks noChangeAspect="1"/>
          </p:cNvPicPr>
          <p:nvPr/>
        </p:nvPicPr>
        <p:blipFill>
          <a:blip r:embed="rId19"/>
          <a:stretch>
            <a:fillRect/>
          </a:stretch>
        </p:blipFill>
        <p:spPr>
          <a:xfrm>
            <a:off x="13104519" y="21725006"/>
            <a:ext cx="1705633" cy="1898724"/>
          </a:xfrm>
          <a:prstGeom prst="rect">
            <a:avLst/>
          </a:prstGeom>
        </p:spPr>
      </p:pic>
      <p:pic>
        <p:nvPicPr>
          <p:cNvPr id="155" name="Picture 154">
            <a:extLst>
              <a:ext uri="{FF2B5EF4-FFF2-40B4-BE49-F238E27FC236}">
                <a16:creationId xmlns:a16="http://schemas.microsoft.com/office/drawing/2014/main" id="{3BA5FC94-AAB6-8947-B1E4-A80E8EFAC217}"/>
              </a:ext>
            </a:extLst>
          </p:cNvPr>
          <p:cNvPicPr>
            <a:picLocks noChangeAspect="1"/>
          </p:cNvPicPr>
          <p:nvPr/>
        </p:nvPicPr>
        <p:blipFill rotWithShape="1">
          <a:blip r:embed="rId9">
            <a:extLst>
              <a:ext uri="{28A0092B-C50C-407E-A947-70E740481C1C}">
                <a14:useLocalDpi xmlns:a14="http://schemas.microsoft.com/office/drawing/2010/main" val="0"/>
              </a:ext>
            </a:extLst>
          </a:blip>
          <a:srcRect l="32858" t="11239" r="34444" b="71565"/>
          <a:stretch/>
        </p:blipFill>
        <p:spPr>
          <a:xfrm>
            <a:off x="26875474" y="25518527"/>
            <a:ext cx="2640388" cy="1388646"/>
          </a:xfrm>
          <a:prstGeom prst="rect">
            <a:avLst/>
          </a:prstGeom>
        </p:spPr>
      </p:pic>
      <p:sp>
        <p:nvSpPr>
          <p:cNvPr id="157" name="TextBox 156">
            <a:extLst>
              <a:ext uri="{FF2B5EF4-FFF2-40B4-BE49-F238E27FC236}">
                <a16:creationId xmlns:a16="http://schemas.microsoft.com/office/drawing/2014/main" id="{CFECD09B-8C49-A744-B7AB-F1AE43D2AD95}"/>
              </a:ext>
            </a:extLst>
          </p:cNvPr>
          <p:cNvSpPr txBox="1"/>
          <p:nvPr/>
        </p:nvSpPr>
        <p:spPr>
          <a:xfrm>
            <a:off x="15830566" y="32465728"/>
            <a:ext cx="6982541" cy="461665"/>
          </a:xfrm>
          <a:prstGeom prst="rect">
            <a:avLst/>
          </a:prstGeom>
          <a:noFill/>
        </p:spPr>
        <p:txBody>
          <a:bodyPr wrap="square" rtlCol="0">
            <a:spAutoFit/>
          </a:bodyPr>
          <a:lstStyle/>
          <a:p>
            <a:pPr algn="just"/>
            <a:r>
              <a:rPr lang="en-US" sz="2400" dirty="0"/>
              <a:t>Example of a cavity  beam position monitor in BDSIM </a:t>
            </a:r>
          </a:p>
        </p:txBody>
      </p:sp>
      <p:sp>
        <p:nvSpPr>
          <p:cNvPr id="158" name="TextBox 157">
            <a:extLst>
              <a:ext uri="{FF2B5EF4-FFF2-40B4-BE49-F238E27FC236}">
                <a16:creationId xmlns:a16="http://schemas.microsoft.com/office/drawing/2014/main" id="{7087021B-CA7C-714B-9AD8-D3FB917D07E2}"/>
              </a:ext>
            </a:extLst>
          </p:cNvPr>
          <p:cNvSpPr txBox="1"/>
          <p:nvPr/>
        </p:nvSpPr>
        <p:spPr>
          <a:xfrm>
            <a:off x="8510398" y="31434195"/>
            <a:ext cx="5558174" cy="461665"/>
          </a:xfrm>
          <a:prstGeom prst="rect">
            <a:avLst/>
          </a:prstGeom>
          <a:noFill/>
        </p:spPr>
        <p:txBody>
          <a:bodyPr wrap="square" rtlCol="0">
            <a:spAutoFit/>
          </a:bodyPr>
          <a:lstStyle/>
          <a:p>
            <a:pPr algn="ctr"/>
            <a:r>
              <a:rPr lang="en-US" sz="2400" dirty="0"/>
              <a:t>Output of pyg4ometry python script </a:t>
            </a:r>
          </a:p>
        </p:txBody>
      </p:sp>
      <p:sp>
        <p:nvSpPr>
          <p:cNvPr id="160" name="TextBox 159">
            <a:extLst>
              <a:ext uri="{FF2B5EF4-FFF2-40B4-BE49-F238E27FC236}">
                <a16:creationId xmlns:a16="http://schemas.microsoft.com/office/drawing/2014/main" id="{C5F308CA-D835-8A48-B80A-5EFC4EDC5681}"/>
              </a:ext>
            </a:extLst>
          </p:cNvPr>
          <p:cNvSpPr txBox="1"/>
          <p:nvPr/>
        </p:nvSpPr>
        <p:spPr>
          <a:xfrm>
            <a:off x="22602092" y="23179068"/>
            <a:ext cx="6824142" cy="1938992"/>
          </a:xfrm>
          <a:prstGeom prst="rect">
            <a:avLst/>
          </a:prstGeom>
          <a:noFill/>
        </p:spPr>
        <p:txBody>
          <a:bodyPr wrap="square" rtlCol="0">
            <a:spAutoFit/>
          </a:bodyPr>
          <a:lstStyle/>
          <a:p>
            <a:pPr algn="just"/>
            <a:r>
              <a:rPr lang="en-US" sz="2400" dirty="0"/>
              <a:t>Example a conversion from STEP file description of the shielding of the CERN East Area T8 and T11 test beam lines to GDML. Each part is given a randomly assigned </a:t>
            </a:r>
            <a:r>
              <a:rPr lang="en-US" sz="2400" dirty="0" err="1"/>
              <a:t>colour</a:t>
            </a:r>
            <a:r>
              <a:rPr lang="en-US" sz="2400" dirty="0"/>
              <a:t> to clearly indicate the structure of the shielding.</a:t>
            </a:r>
          </a:p>
        </p:txBody>
      </p:sp>
      <p:pic>
        <p:nvPicPr>
          <p:cNvPr id="34" name="Picture 33">
            <a:extLst>
              <a:ext uri="{FF2B5EF4-FFF2-40B4-BE49-F238E27FC236}">
                <a16:creationId xmlns:a16="http://schemas.microsoft.com/office/drawing/2014/main" id="{52611A4D-C14F-8646-B46A-6DDAA3F3B3BE}"/>
              </a:ext>
            </a:extLst>
          </p:cNvPr>
          <p:cNvPicPr>
            <a:picLocks noChangeAspect="1"/>
          </p:cNvPicPr>
          <p:nvPr/>
        </p:nvPicPr>
        <p:blipFill>
          <a:blip r:embed="rId20"/>
          <a:stretch>
            <a:fillRect/>
          </a:stretch>
        </p:blipFill>
        <p:spPr>
          <a:xfrm>
            <a:off x="13521242" y="16546430"/>
            <a:ext cx="1166471" cy="1166471"/>
          </a:xfrm>
          <a:prstGeom prst="rect">
            <a:avLst/>
          </a:prstGeom>
        </p:spPr>
      </p:pic>
      <p:pic>
        <p:nvPicPr>
          <p:cNvPr id="161" name="Picture 160">
            <a:extLst>
              <a:ext uri="{FF2B5EF4-FFF2-40B4-BE49-F238E27FC236}">
                <a16:creationId xmlns:a16="http://schemas.microsoft.com/office/drawing/2014/main" id="{C3F142B3-AF0A-0141-A0D3-85F2C0891CE6}"/>
              </a:ext>
            </a:extLst>
          </p:cNvPr>
          <p:cNvPicPr>
            <a:picLocks noChangeAspect="1"/>
          </p:cNvPicPr>
          <p:nvPr/>
        </p:nvPicPr>
        <p:blipFill>
          <a:blip r:embed="rId19"/>
          <a:stretch>
            <a:fillRect/>
          </a:stretch>
        </p:blipFill>
        <p:spPr>
          <a:xfrm>
            <a:off x="13570069" y="15230144"/>
            <a:ext cx="1249441" cy="1390888"/>
          </a:xfrm>
          <a:prstGeom prst="rect">
            <a:avLst/>
          </a:prstGeom>
        </p:spPr>
      </p:pic>
      <p:pic>
        <p:nvPicPr>
          <p:cNvPr id="162" name="Picture 161">
            <a:extLst>
              <a:ext uri="{FF2B5EF4-FFF2-40B4-BE49-F238E27FC236}">
                <a16:creationId xmlns:a16="http://schemas.microsoft.com/office/drawing/2014/main" id="{D9734C2E-AC9B-CB4C-B90D-8CD79ECC867D}"/>
              </a:ext>
            </a:extLst>
          </p:cNvPr>
          <p:cNvPicPr>
            <a:picLocks noChangeAspect="1"/>
          </p:cNvPicPr>
          <p:nvPr/>
        </p:nvPicPr>
        <p:blipFill>
          <a:blip r:embed="rId18"/>
          <a:stretch>
            <a:fillRect/>
          </a:stretch>
        </p:blipFill>
        <p:spPr>
          <a:xfrm>
            <a:off x="13554401" y="17888147"/>
            <a:ext cx="1166473" cy="1166473"/>
          </a:xfrm>
          <a:prstGeom prst="rect">
            <a:avLst/>
          </a:prstGeom>
        </p:spPr>
      </p:pic>
      <p:pic>
        <p:nvPicPr>
          <p:cNvPr id="35" name="Picture 34">
            <a:extLst>
              <a:ext uri="{FF2B5EF4-FFF2-40B4-BE49-F238E27FC236}">
                <a16:creationId xmlns:a16="http://schemas.microsoft.com/office/drawing/2014/main" id="{1776FB75-56A9-B54B-9807-046AE9013735}"/>
              </a:ext>
            </a:extLst>
          </p:cNvPr>
          <p:cNvPicPr>
            <a:picLocks noChangeAspect="1"/>
          </p:cNvPicPr>
          <p:nvPr/>
        </p:nvPicPr>
        <p:blipFill>
          <a:blip r:embed="rId21"/>
          <a:stretch>
            <a:fillRect/>
          </a:stretch>
        </p:blipFill>
        <p:spPr>
          <a:xfrm>
            <a:off x="13623234" y="19254106"/>
            <a:ext cx="1021369" cy="1021369"/>
          </a:xfrm>
          <a:prstGeom prst="rect">
            <a:avLst/>
          </a:prstGeom>
        </p:spPr>
      </p:pic>
      <p:sp>
        <p:nvSpPr>
          <p:cNvPr id="99" name="TextBox 98">
            <a:extLst>
              <a:ext uri="{FF2B5EF4-FFF2-40B4-BE49-F238E27FC236}">
                <a16:creationId xmlns:a16="http://schemas.microsoft.com/office/drawing/2014/main" id="{B9349B0D-7E47-0846-A68E-64ADB6D90009}"/>
              </a:ext>
            </a:extLst>
          </p:cNvPr>
          <p:cNvSpPr txBox="1"/>
          <p:nvPr/>
        </p:nvSpPr>
        <p:spPr>
          <a:xfrm>
            <a:off x="8460024" y="27114327"/>
            <a:ext cx="1817033" cy="461665"/>
          </a:xfrm>
          <a:prstGeom prst="rect">
            <a:avLst/>
          </a:prstGeom>
          <a:noFill/>
        </p:spPr>
        <p:txBody>
          <a:bodyPr wrap="square" rtlCol="0">
            <a:spAutoFit/>
          </a:bodyPr>
          <a:lstStyle/>
          <a:p>
            <a:r>
              <a:rPr lang="en-US" sz="2400" dirty="0"/>
              <a:t>Sphere solid</a:t>
            </a:r>
          </a:p>
        </p:txBody>
      </p:sp>
      <p:cxnSp>
        <p:nvCxnSpPr>
          <p:cNvPr id="100" name="Straight Arrow Connector 99">
            <a:extLst>
              <a:ext uri="{FF2B5EF4-FFF2-40B4-BE49-F238E27FC236}">
                <a16:creationId xmlns:a16="http://schemas.microsoft.com/office/drawing/2014/main" id="{AE40E1AF-C86B-844C-81E1-654B0C44BFE4}"/>
              </a:ext>
            </a:extLst>
          </p:cNvPr>
          <p:cNvCxnSpPr>
            <a:cxnSpLocks/>
          </p:cNvCxnSpPr>
          <p:nvPr/>
        </p:nvCxnSpPr>
        <p:spPr>
          <a:xfrm flipH="1">
            <a:off x="9299276" y="27641911"/>
            <a:ext cx="1" cy="107078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467AB0B2-0060-4245-A92B-AC176C813033}"/>
              </a:ext>
            </a:extLst>
          </p:cNvPr>
          <p:cNvSpPr txBox="1"/>
          <p:nvPr/>
        </p:nvSpPr>
        <p:spPr>
          <a:xfrm>
            <a:off x="11138919" y="27330363"/>
            <a:ext cx="1291294" cy="461665"/>
          </a:xfrm>
          <a:prstGeom prst="rect">
            <a:avLst/>
          </a:prstGeom>
          <a:noFill/>
        </p:spPr>
        <p:txBody>
          <a:bodyPr wrap="square" rtlCol="0">
            <a:spAutoFit/>
          </a:bodyPr>
          <a:lstStyle/>
          <a:p>
            <a:r>
              <a:rPr lang="en-US" sz="2400" dirty="0"/>
              <a:t>Box solid</a:t>
            </a:r>
          </a:p>
        </p:txBody>
      </p:sp>
      <p:cxnSp>
        <p:nvCxnSpPr>
          <p:cNvPr id="165" name="Straight Arrow Connector 164">
            <a:extLst>
              <a:ext uri="{FF2B5EF4-FFF2-40B4-BE49-F238E27FC236}">
                <a16:creationId xmlns:a16="http://schemas.microsoft.com/office/drawing/2014/main" id="{B2C6F608-18DA-D34A-869C-C85516AB7769}"/>
              </a:ext>
            </a:extLst>
          </p:cNvPr>
          <p:cNvCxnSpPr>
            <a:cxnSpLocks/>
          </p:cNvCxnSpPr>
          <p:nvPr/>
        </p:nvCxnSpPr>
        <p:spPr>
          <a:xfrm flipH="1">
            <a:off x="11138919" y="27871553"/>
            <a:ext cx="512146" cy="1063018"/>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19E5F1F3-C6DB-7845-A652-C093633E35EE}"/>
              </a:ext>
            </a:extLst>
          </p:cNvPr>
          <p:cNvSpPr txBox="1"/>
          <p:nvPr/>
        </p:nvSpPr>
        <p:spPr>
          <a:xfrm>
            <a:off x="12872104" y="27941894"/>
            <a:ext cx="1613559" cy="461665"/>
          </a:xfrm>
          <a:prstGeom prst="rect">
            <a:avLst/>
          </a:prstGeom>
          <a:noFill/>
        </p:spPr>
        <p:txBody>
          <a:bodyPr wrap="square" rtlCol="0">
            <a:spAutoFit/>
          </a:bodyPr>
          <a:lstStyle/>
          <a:p>
            <a:r>
              <a:rPr lang="en-US" sz="2400" dirty="0"/>
              <a:t>Tubs solid</a:t>
            </a:r>
          </a:p>
        </p:txBody>
      </p:sp>
      <p:cxnSp>
        <p:nvCxnSpPr>
          <p:cNvPr id="167" name="Straight Arrow Connector 166">
            <a:extLst>
              <a:ext uri="{FF2B5EF4-FFF2-40B4-BE49-F238E27FC236}">
                <a16:creationId xmlns:a16="http://schemas.microsoft.com/office/drawing/2014/main" id="{2975A2EC-F90B-D34B-8C15-DE984D2E9431}"/>
              </a:ext>
            </a:extLst>
          </p:cNvPr>
          <p:cNvCxnSpPr>
            <a:cxnSpLocks/>
          </p:cNvCxnSpPr>
          <p:nvPr/>
        </p:nvCxnSpPr>
        <p:spPr>
          <a:xfrm flipH="1">
            <a:off x="12731663" y="28403827"/>
            <a:ext cx="488987" cy="81336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6" name="Picture 5" descr="A close up of a logo&#10;&#10;Description automatically generated">
            <a:extLst>
              <a:ext uri="{FF2B5EF4-FFF2-40B4-BE49-F238E27FC236}">
                <a16:creationId xmlns:a16="http://schemas.microsoft.com/office/drawing/2014/main" id="{89DE1E2A-4288-5841-80DE-12BBEE425B2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827589" y="8681916"/>
            <a:ext cx="6562467" cy="983476"/>
          </a:xfrm>
          <a:prstGeom prst="rect">
            <a:avLst/>
          </a:prstGeom>
        </p:spPr>
      </p:pic>
      <p:pic>
        <p:nvPicPr>
          <p:cNvPr id="9" name="Picture 8">
            <a:extLst>
              <a:ext uri="{FF2B5EF4-FFF2-40B4-BE49-F238E27FC236}">
                <a16:creationId xmlns:a16="http://schemas.microsoft.com/office/drawing/2014/main" id="{741BAD64-4B42-3F4C-AF49-588596C1362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049169" y="15250261"/>
            <a:ext cx="7272728" cy="981380"/>
          </a:xfrm>
          <a:prstGeom prst="rect">
            <a:avLst/>
          </a:prstGeom>
        </p:spPr>
      </p:pic>
      <p:pic>
        <p:nvPicPr>
          <p:cNvPr id="16" name="Picture 15">
            <a:extLst>
              <a:ext uri="{FF2B5EF4-FFF2-40B4-BE49-F238E27FC236}">
                <a16:creationId xmlns:a16="http://schemas.microsoft.com/office/drawing/2014/main" id="{507B2A2A-51A4-0444-A76A-5A385B0BB8E2}"/>
              </a:ext>
            </a:extLst>
          </p:cNvPr>
          <p:cNvPicPr>
            <a:picLocks noChangeAspect="1"/>
          </p:cNvPicPr>
          <p:nvPr/>
        </p:nvPicPr>
        <p:blipFill rotWithShape="1">
          <a:blip r:embed="rId24">
            <a:extLst>
              <a:ext uri="{28A0092B-C50C-407E-A947-70E740481C1C}">
                <a14:useLocalDpi xmlns:a14="http://schemas.microsoft.com/office/drawing/2010/main" val="0"/>
              </a:ext>
            </a:extLst>
          </a:blip>
          <a:srcRect r="20634"/>
          <a:stretch/>
        </p:blipFill>
        <p:spPr>
          <a:xfrm>
            <a:off x="23267563" y="27118516"/>
            <a:ext cx="6229937" cy="13629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7974</TotalTime>
  <Words>658</Words>
  <Application>Microsoft Macintosh PowerPoint</Application>
  <PresentationFormat>Custom</PresentationFormat>
  <Paragraphs>63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corbel</vt:lpstr>
      <vt:lpstr>Times New Roman</vt:lpstr>
      <vt:lpstr>Office Theme</vt:lpstr>
      <vt:lpstr>PowerPoint Presentation</vt:lpstr>
    </vt:vector>
  </TitlesOfParts>
  <Company>Sony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 09 Poster</dc:title>
  <dc:creator>Laurie Nevay</dc:creator>
  <cp:lastModifiedBy>Boogert, Stewart</cp:lastModifiedBy>
  <cp:revision>374</cp:revision>
  <cp:lastPrinted>2019-05-17T23:29:06Z</cp:lastPrinted>
  <dcterms:created xsi:type="dcterms:W3CDTF">2009-04-21T10:25:38Z</dcterms:created>
  <dcterms:modified xsi:type="dcterms:W3CDTF">2019-05-20T21:47:23Z</dcterms:modified>
</cp:coreProperties>
</file>